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7"/>
  </p:notesMasterIdLst>
  <p:handoutMasterIdLst>
    <p:handoutMasterId r:id="rId108"/>
  </p:handoutMasterIdLst>
  <p:sldIdLst>
    <p:sldId id="274" r:id="rId2"/>
    <p:sldId id="972" r:id="rId3"/>
    <p:sldId id="1118" r:id="rId4"/>
    <p:sldId id="944" r:id="rId5"/>
    <p:sldId id="1112" r:id="rId6"/>
    <p:sldId id="951" r:id="rId7"/>
    <p:sldId id="952" r:id="rId8"/>
    <p:sldId id="966" r:id="rId9"/>
    <p:sldId id="968" r:id="rId10"/>
    <p:sldId id="1123" r:id="rId11"/>
    <p:sldId id="967" r:id="rId12"/>
    <p:sldId id="397" r:id="rId13"/>
    <p:sldId id="970" r:id="rId14"/>
    <p:sldId id="1113" r:id="rId15"/>
    <p:sldId id="965" r:id="rId16"/>
    <p:sldId id="950" r:id="rId17"/>
    <p:sldId id="1114" r:id="rId18"/>
    <p:sldId id="954" r:id="rId19"/>
    <p:sldId id="955" r:id="rId20"/>
    <p:sldId id="957" r:id="rId21"/>
    <p:sldId id="953" r:id="rId22"/>
    <p:sldId id="958" r:id="rId23"/>
    <p:sldId id="959" r:id="rId24"/>
    <p:sldId id="960" r:id="rId25"/>
    <p:sldId id="962" r:id="rId26"/>
    <p:sldId id="1115" r:id="rId27"/>
    <p:sldId id="963" r:id="rId28"/>
    <p:sldId id="964" r:id="rId29"/>
    <p:sldId id="980" r:id="rId30"/>
    <p:sldId id="977" r:id="rId31"/>
    <p:sldId id="976" r:id="rId32"/>
    <p:sldId id="975" r:id="rId33"/>
    <p:sldId id="1116" r:id="rId34"/>
    <p:sldId id="974" r:id="rId35"/>
    <p:sldId id="978" r:id="rId36"/>
    <p:sldId id="979" r:id="rId37"/>
    <p:sldId id="1117" r:id="rId38"/>
    <p:sldId id="973" r:id="rId39"/>
    <p:sldId id="981" r:id="rId40"/>
    <p:sldId id="982" r:id="rId41"/>
    <p:sldId id="983" r:id="rId42"/>
    <p:sldId id="945" r:id="rId43"/>
    <p:sldId id="398" r:id="rId44"/>
    <p:sldId id="495" r:id="rId45"/>
    <p:sldId id="961" r:id="rId46"/>
    <p:sldId id="400" r:id="rId47"/>
    <p:sldId id="401" r:id="rId48"/>
    <p:sldId id="402" r:id="rId49"/>
    <p:sldId id="408" r:id="rId50"/>
    <p:sldId id="1088" r:id="rId51"/>
    <p:sldId id="481" r:id="rId52"/>
    <p:sldId id="1089" r:id="rId53"/>
    <p:sldId id="1090" r:id="rId54"/>
    <p:sldId id="1091" r:id="rId55"/>
    <p:sldId id="1092" r:id="rId56"/>
    <p:sldId id="1093" r:id="rId57"/>
    <p:sldId id="1094" r:id="rId58"/>
    <p:sldId id="416" r:id="rId59"/>
    <p:sldId id="417" r:id="rId60"/>
    <p:sldId id="418" r:id="rId61"/>
    <p:sldId id="460" r:id="rId62"/>
    <p:sldId id="1095" r:id="rId63"/>
    <p:sldId id="491" r:id="rId64"/>
    <p:sldId id="1096" r:id="rId65"/>
    <p:sldId id="458" r:id="rId66"/>
    <p:sldId id="1097" r:id="rId67"/>
    <p:sldId id="946" r:id="rId68"/>
    <p:sldId id="947" r:id="rId69"/>
    <p:sldId id="1119" r:id="rId70"/>
    <p:sldId id="1099" r:id="rId71"/>
    <p:sldId id="1100" r:id="rId72"/>
    <p:sldId id="1120" r:id="rId73"/>
    <p:sldId id="949" r:id="rId74"/>
    <p:sldId id="1102" r:id="rId75"/>
    <p:sldId id="1103" r:id="rId76"/>
    <p:sldId id="1104" r:id="rId77"/>
    <p:sldId id="1105" r:id="rId78"/>
    <p:sldId id="1106" r:id="rId79"/>
    <p:sldId id="1107" r:id="rId80"/>
    <p:sldId id="985" r:id="rId81"/>
    <p:sldId id="986" r:id="rId82"/>
    <p:sldId id="988" r:id="rId83"/>
    <p:sldId id="987" r:id="rId84"/>
    <p:sldId id="989" r:id="rId85"/>
    <p:sldId id="990" r:id="rId86"/>
    <p:sldId id="984" r:id="rId87"/>
    <p:sldId id="992" r:id="rId88"/>
    <p:sldId id="993" r:id="rId89"/>
    <p:sldId id="994" r:id="rId90"/>
    <p:sldId id="991" r:id="rId91"/>
    <p:sldId id="995" r:id="rId92"/>
    <p:sldId id="996" r:id="rId93"/>
    <p:sldId id="997" r:id="rId94"/>
    <p:sldId id="1108" r:id="rId95"/>
    <p:sldId id="1109" r:id="rId96"/>
    <p:sldId id="1110" r:id="rId97"/>
    <p:sldId id="1004" r:id="rId98"/>
    <p:sldId id="1005" r:id="rId99"/>
    <p:sldId id="1006" r:id="rId100"/>
    <p:sldId id="444" r:id="rId101"/>
    <p:sldId id="1111" r:id="rId102"/>
    <p:sldId id="1008" r:id="rId103"/>
    <p:sldId id="1122" r:id="rId104"/>
    <p:sldId id="1121" r:id="rId105"/>
    <p:sldId id="1009" r:id="rId106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12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60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2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07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28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24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51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73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36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26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53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70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92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95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99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26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67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2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04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51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30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35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9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48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00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49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76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51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738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76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314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503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600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5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55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494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513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017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544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052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91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848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63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69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942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73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662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170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934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696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187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892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760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50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75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454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461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747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386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465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634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109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121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84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85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312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233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240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544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711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146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499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02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703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9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04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93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19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341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08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0548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0798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13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834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57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3235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65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2351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28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2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80.png"/><Relationship Id="rId3" Type="http://schemas.openxmlformats.org/officeDocument/2006/relationships/image" Target="../media/image45.png"/><Relationship Id="rId7" Type="http://schemas.openxmlformats.org/officeDocument/2006/relationships/image" Target="../media/image321.png"/><Relationship Id="rId12" Type="http://schemas.openxmlformats.org/officeDocument/2006/relationships/image" Target="../media/image3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1.png"/><Relationship Id="rId5" Type="http://schemas.openxmlformats.org/officeDocument/2006/relationships/image" Target="../media/image300.png"/><Relationship Id="rId10" Type="http://schemas.openxmlformats.org/officeDocument/2006/relationships/image" Target="../media/image351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Relationship Id="rId9" Type="http://schemas.openxmlformats.org/officeDocument/2006/relationships/image" Target="../media/image4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5.png"/><Relationship Id="rId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6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5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.png"/><Relationship Id="rId7" Type="http://schemas.openxmlformats.org/officeDocument/2006/relationships/image" Target="../media/image68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png"/><Relationship Id="rId11" Type="http://schemas.openxmlformats.org/officeDocument/2006/relationships/image" Target="../media/image55.png"/><Relationship Id="rId5" Type="http://schemas.openxmlformats.org/officeDocument/2006/relationships/image" Target="../media/image661.png"/><Relationship Id="rId10" Type="http://schemas.openxmlformats.org/officeDocument/2006/relationships/image" Target="../media/image54.png"/><Relationship Id="rId4" Type="http://schemas.openxmlformats.org/officeDocument/2006/relationships/image" Target="../media/image651.png"/><Relationship Id="rId9" Type="http://schemas.openxmlformats.org/officeDocument/2006/relationships/image" Target="../media/image5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70.png"/><Relationship Id="rId4" Type="http://schemas.openxmlformats.org/officeDocument/2006/relationships/image" Target="../media/image46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0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13" Type="http://schemas.openxmlformats.org/officeDocument/2006/relationships/image" Target="../media/image97.png"/><Relationship Id="rId3" Type="http://schemas.openxmlformats.org/officeDocument/2006/relationships/image" Target="../media/image800.png"/><Relationship Id="rId7" Type="http://schemas.openxmlformats.org/officeDocument/2006/relationships/image" Target="../media/image1210.png"/><Relationship Id="rId12" Type="http://schemas.openxmlformats.org/officeDocument/2006/relationships/image" Target="../media/image17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60.png"/><Relationship Id="rId5" Type="http://schemas.openxmlformats.org/officeDocument/2006/relationships/image" Target="../media/image1010.png"/><Relationship Id="rId10" Type="http://schemas.openxmlformats.org/officeDocument/2006/relationships/image" Target="../media/image155.png"/><Relationship Id="rId4" Type="http://schemas.openxmlformats.org/officeDocument/2006/relationships/image" Target="../media/image910.png"/><Relationship Id="rId9" Type="http://schemas.openxmlformats.org/officeDocument/2006/relationships/image" Target="../media/image14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Relationship Id="rId9" Type="http://schemas.openxmlformats.org/officeDocument/2006/relationships/image" Target="../media/image2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5" Type="http://schemas.openxmlformats.org/officeDocument/2006/relationships/image" Target="../media/image200.png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3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1.png"/><Relationship Id="rId4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660.png"/><Relationship Id="rId5" Type="http://schemas.openxmlformats.org/officeDocument/2006/relationships/image" Target="../media/image600.png"/><Relationship Id="rId10" Type="http://schemas.openxmlformats.org/officeDocument/2006/relationships/image" Target="../media/image65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3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10" Type="http://schemas.openxmlformats.org/officeDocument/2006/relationships/image" Target="../media/image22.png"/><Relationship Id="rId4" Type="http://schemas.openxmlformats.org/officeDocument/2006/relationships/image" Target="../media/image230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0.png"/><Relationship Id="rId4" Type="http://schemas.openxmlformats.org/officeDocument/2006/relationships/image" Target="../media/image1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0.png"/><Relationship Id="rId4" Type="http://schemas.openxmlformats.org/officeDocument/2006/relationships/image" Target="../media/image13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0.png"/><Relationship Id="rId4" Type="http://schemas.openxmlformats.org/officeDocument/2006/relationships/image" Target="../media/image13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0.png"/><Relationship Id="rId4" Type="http://schemas.openxmlformats.org/officeDocument/2006/relationships/image" Target="../media/image13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0.png"/><Relationship Id="rId4" Type="http://schemas.openxmlformats.org/officeDocument/2006/relationships/image" Target="../media/image14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0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0.png"/><Relationship Id="rId5" Type="http://schemas.openxmlformats.org/officeDocument/2006/relationships/image" Target="../media/image1000.png"/><Relationship Id="rId4" Type="http://schemas.openxmlformats.org/officeDocument/2006/relationships/image" Target="../media/image1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100.png"/><Relationship Id="rId3" Type="http://schemas.openxmlformats.org/officeDocument/2006/relationships/image" Target="../media/image145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147.png"/><Relationship Id="rId10" Type="http://schemas.openxmlformats.org/officeDocument/2006/relationships/image" Target="NULL"/><Relationship Id="rId4" Type="http://schemas.openxmlformats.org/officeDocument/2006/relationships/image" Target="../media/image146.png"/><Relationship Id="rId9" Type="http://schemas.openxmlformats.org/officeDocument/2006/relationships/image" Target="NUL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48.png"/><Relationship Id="rId7" Type="http://schemas.openxmlformats.org/officeDocument/2006/relationships/image" Target="NUL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61.png"/><Relationship Id="rId7" Type="http://schemas.openxmlformats.org/officeDocument/2006/relationships/image" Target="NUL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0.png"/><Relationship Id="rId13" Type="http://schemas.openxmlformats.org/officeDocument/2006/relationships/image" Target="../media/image1211.png"/><Relationship Id="rId3" Type="http://schemas.openxmlformats.org/officeDocument/2006/relationships/image" Target="../media/image162.png"/><Relationship Id="rId7" Type="http://schemas.openxmlformats.org/officeDocument/2006/relationships/image" Target="../media/image1181.png"/><Relationship Id="rId12" Type="http://schemas.openxmlformats.org/officeDocument/2006/relationships/image" Target="../media/image1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63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2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12</a:t>
              </a:r>
            </a:p>
            <a:p>
              <a:pPr algn="ctr"/>
              <a:r>
                <a:rPr lang="en-US" dirty="0"/>
                <a:t>Classical</a:t>
              </a:r>
            </a:p>
            <a:p>
              <a:pPr algn="ctr"/>
              <a:r>
                <a:rPr lang="en-US" dirty="0"/>
                <a:t>Wave Equations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1B2DC4-D97D-49CC-B7E3-AEB31D892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6"/>
          <a:stretch/>
        </p:blipFill>
        <p:spPr>
          <a:xfrm>
            <a:off x="1457323" y="1527670"/>
            <a:ext cx="6229354" cy="2874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3842133" y="1936233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5710379" y="2157180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6501797" y="2370917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42E4BFF-763E-4567-AF0D-CB2EDAF8D19E}"/>
              </a:ext>
            </a:extLst>
          </p:cNvPr>
          <p:cNvGrpSpPr/>
          <p:nvPr/>
        </p:nvGrpSpPr>
        <p:grpSpPr>
          <a:xfrm>
            <a:off x="3274279" y="2591973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9C8390-209B-471E-9D5E-2DE25F79411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1EB2D15-E45E-4BA7-BBA7-2E20EFD15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/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5859D32-8140-CF6B-DB0A-7A9D3F605A21}"/>
              </a:ext>
            </a:extLst>
          </p:cNvPr>
          <p:cNvGrpSpPr/>
          <p:nvPr/>
        </p:nvGrpSpPr>
        <p:grpSpPr>
          <a:xfrm>
            <a:off x="6245225" y="2803354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3103BD-6AA8-689E-929D-4FD17BD47DD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64AB68-0DB3-3CE4-A934-737099257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C1E56D-0186-439D-8F8D-28C4B04D1D4C}"/>
              </a:ext>
            </a:extLst>
          </p:cNvPr>
          <p:cNvGrpSpPr/>
          <p:nvPr/>
        </p:nvGrpSpPr>
        <p:grpSpPr>
          <a:xfrm>
            <a:off x="3228851" y="343649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09ADA5-969F-8338-341B-02E6DB6D76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3FA3A24-645F-6F19-2409-712CFECF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D63C8B-9E5E-1FA9-4C6A-9207C68D3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827" y="3908048"/>
            <a:ext cx="3104762" cy="190476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980BF-F663-D970-3405-3EC23A7184F3}"/>
              </a:ext>
            </a:extLst>
          </p:cNvPr>
          <p:cNvSpPr/>
          <p:nvPr/>
        </p:nvSpPr>
        <p:spPr>
          <a:xfrm>
            <a:off x="7570440" y="4767071"/>
            <a:ext cx="659160" cy="2185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E29D01-E35E-3CF6-8532-29598DE11DD5}"/>
              </a:ext>
            </a:extLst>
          </p:cNvPr>
          <p:cNvGrpSpPr/>
          <p:nvPr/>
        </p:nvGrpSpPr>
        <p:grpSpPr>
          <a:xfrm>
            <a:off x="6942465" y="5215865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72437B-5701-AE59-A295-751504E5E4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1190766-5CFD-919D-C055-4DE0E251AC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D2EC58-D561-7C05-D2F9-E48E79A51FDB}"/>
              </a:ext>
            </a:extLst>
          </p:cNvPr>
          <p:cNvGrpSpPr/>
          <p:nvPr/>
        </p:nvGrpSpPr>
        <p:grpSpPr>
          <a:xfrm>
            <a:off x="7059152" y="5474927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2936AE-CFEB-5C15-3625-94FCE453E5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A4D34ED-A7FB-21D8-B110-A8D0211B4E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99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Nyquist Sampling Theorem</a:t>
                </a:r>
                <a:r>
                  <a:rPr lang="en-US" sz="2400" dirty="0"/>
                  <a:t> – to minimize aliasing (data loss):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Known wave (you know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000" dirty="0"/>
                  <a:t>) set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000" b="1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That you need </a:t>
                </a:r>
                <a:r>
                  <a:rPr lang="en-US" sz="2000" b="1" dirty="0"/>
                  <a:t>at least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2x</a:t>
                </a:r>
                <a:r>
                  <a:rPr lang="en-US" sz="2000" dirty="0"/>
                  <a:t> as many samples as the highest frequency you want to capture is the essence of the Nyquist Theorem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With an unknown wave (you don’t know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000" dirty="0"/>
                  <a:t>) take a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prime number of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≥2×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000" b="1" dirty="0">
                    <a:solidFill>
                      <a:srgbClr val="00B050"/>
                    </a:solidFill>
                  </a:rPr>
                  <a:t> to minimize the chance of aliasing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superposition</a:t>
                </a:r>
                <a:r>
                  <a:rPr lang="en-US" sz="2400" dirty="0"/>
                  <a:t> of two travelling waves, having the same wavelength but opposite angular frequency, produces a </a:t>
                </a:r>
                <a:r>
                  <a:rPr lang="en-US" sz="2400" b="1" dirty="0"/>
                  <a:t>standing</a:t>
                </a:r>
                <a:r>
                  <a:rPr lang="en-US" sz="2400" dirty="0"/>
                  <a:t> wave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standing wave still oscillates but does not travel (the location of the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nodes</a:t>
                </a:r>
                <a:r>
                  <a:rPr lang="en-US" sz="2000" dirty="0"/>
                  <a:t> remains constant)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Superposition is a crucial concept in quantum mechanics!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  <a:blipFill>
                <a:blip r:embed="rId3"/>
                <a:stretch>
                  <a:fillRect l="-1066" t="-1761" r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2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Classical Wave Equation is a 2</a:t>
            </a:r>
            <a:r>
              <a:rPr lang="en-US" sz="2400" baseline="30000" dirty="0"/>
              <a:t>nd</a:t>
            </a:r>
            <a:r>
              <a:rPr lang="en-US" sz="2400" dirty="0"/>
              <a:t> order </a:t>
            </a:r>
            <a:r>
              <a:rPr lang="en-US" sz="2400" b="1" dirty="0"/>
              <a:t>PDE</a:t>
            </a:r>
            <a:r>
              <a:rPr lang="en-US" sz="2400" dirty="0"/>
              <a:t> in both </a:t>
            </a:r>
            <a:r>
              <a:rPr lang="en-US" sz="2400" u="sng" dirty="0"/>
              <a:t>space</a:t>
            </a:r>
            <a:r>
              <a:rPr lang="en-US" sz="2400" dirty="0"/>
              <a:t> and </a:t>
            </a:r>
            <a:r>
              <a:rPr lang="en-US" sz="2400" u="sng" dirty="0"/>
              <a:t>time</a:t>
            </a:r>
            <a:r>
              <a:rPr lang="en-US" sz="2400" dirty="0"/>
              <a:t>, and works for waves moving in either direction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use the method of </a:t>
            </a:r>
            <a:r>
              <a:rPr lang="en-US" sz="2000" b="1" dirty="0">
                <a:solidFill>
                  <a:srgbClr val="7030A0"/>
                </a:solidFill>
              </a:rPr>
              <a:t>Finite Differences </a:t>
            </a:r>
            <a:r>
              <a:rPr lang="en-US" sz="2000" dirty="0"/>
              <a:t>to numerically estimate Partial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Electromagnetic fields propagate as a classical wave equation – the </a:t>
            </a:r>
            <a:r>
              <a:rPr lang="en-US" sz="2400" b="1" dirty="0">
                <a:solidFill>
                  <a:srgbClr val="FF0000"/>
                </a:solidFill>
              </a:rPr>
              <a:t>speed of light </a:t>
            </a:r>
            <a:r>
              <a:rPr lang="en-US" sz="2400" dirty="0"/>
              <a:t>is governed by the universal constants for vacuum </a:t>
            </a:r>
            <a:r>
              <a:rPr lang="en-US" sz="2400" i="1" dirty="0"/>
              <a:t>permittivity</a:t>
            </a:r>
            <a:r>
              <a:rPr lang="en-US" sz="2400" dirty="0"/>
              <a:t> and </a:t>
            </a:r>
            <a:r>
              <a:rPr lang="en-US" sz="2400" i="1" dirty="0"/>
              <a:t>permeability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5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notebook named </a:t>
                </a:r>
                <a:r>
                  <a:rPr lang="en-US" sz="2400" b="1" dirty="0"/>
                  <a:t>agnesi_witch.ipynb</a:t>
                </a:r>
              </a:p>
              <a:p>
                <a:r>
                  <a:rPr lang="en-US" sz="2400" dirty="0"/>
                  <a:t>Express Maria Agnesi's "witch" as 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using the simplified equation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Express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as a power series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On a single graph, plot the exact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and successively more (from 2 to 7) terms of its power series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&lt;1.5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plots should visibly demonstrate that high-degree polynomial interpolation at equidistant points can be problematic because adding more terms does not always result in improved accuracy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55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980728-8C8C-B6F5-A1A2-2EC727DE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43" y="1332939"/>
            <a:ext cx="6879914" cy="515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078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Typically, as we add more terms to a power series, our estimate becomes closer and closer to the exact value, however at the end points of the interval this power series behaves poorly</a:t>
                </a:r>
              </a:p>
              <a:p>
                <a:r>
                  <a:rPr lang="en-US" sz="2400" dirty="0"/>
                  <a:t>Write a short analysis (prose) of why this curve oscillates wildly (as we add more terms to the power series) as we approach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b="1" dirty="0"/>
              </a:p>
              <a:p>
                <a:r>
                  <a:rPr lang="en-US" sz="2400" dirty="0"/>
                  <a:t>Consider expanding the domain to include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such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, what happens at those points?</a:t>
                </a:r>
              </a:p>
              <a:p>
                <a:r>
                  <a:rPr lang="en-US" sz="2400" dirty="0"/>
                  <a:t>Email your working Python program to your TA and include a short explanation of how this simplified witch function demonstrates Runge's Phenomenon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8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file named </a:t>
                </a:r>
                <a:r>
                  <a:rPr lang="en-US" sz="2400" b="1" dirty="0"/>
                  <a:t>werner_formula.py</a:t>
                </a:r>
              </a:p>
              <a:p>
                <a:r>
                  <a:rPr lang="en-US" sz="2400" dirty="0"/>
                  <a:t>Using pyplot, on one graph plot four functions over the domain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=0.8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=0.5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Werner's Product-to-sum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as a dotted line with open circle markers</a:t>
                </a:r>
              </a:p>
              <a:p>
                <a:r>
                  <a:rPr lang="en-US" sz="2400" dirty="0"/>
                  <a:t>Use LaTeX encoding to populate the legend labels for each curve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4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828209-D7C9-498B-9157-BEA28DDD9BD8}"/>
                  </a:ext>
                </a:extLst>
              </p:cNvPr>
              <p:cNvSpPr txBox="1"/>
              <p:nvPr/>
            </p:nvSpPr>
            <p:spPr>
              <a:xfrm>
                <a:off x="331409" y="5456699"/>
                <a:ext cx="8495071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256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828209-D7C9-498B-9157-BEA28DDD9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" y="5456699"/>
                <a:ext cx="8495071" cy="91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606D8D5-7570-4642-A0E9-C7BB56C2A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9" y="1288143"/>
            <a:ext cx="8508961" cy="4076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5919634" y="1788650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2168013" y="4735949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2176002" y="5087919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19F132F-596B-4291-95B9-530B0788A41E}"/>
              </a:ext>
            </a:extLst>
          </p:cNvPr>
          <p:cNvSpPr/>
          <p:nvPr/>
        </p:nvSpPr>
        <p:spPr>
          <a:xfrm>
            <a:off x="567813" y="5193740"/>
            <a:ext cx="265471" cy="23408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5F76FA-895B-4A67-A42B-18923D988405}"/>
                  </a:ext>
                </a:extLst>
              </p:cNvPr>
              <p:cNvSpPr txBox="1"/>
              <p:nvPr/>
            </p:nvSpPr>
            <p:spPr>
              <a:xfrm>
                <a:off x="2869176" y="3165979"/>
                <a:ext cx="5598712" cy="5260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5F76FA-895B-4A67-A42B-18923D98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176" y="3165979"/>
                <a:ext cx="5598712" cy="5260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76F38A8-B12C-4155-8F46-8727744AB76B}"/>
              </a:ext>
            </a:extLst>
          </p:cNvPr>
          <p:cNvSpPr/>
          <p:nvPr/>
        </p:nvSpPr>
        <p:spPr>
          <a:xfrm>
            <a:off x="7374194" y="2368233"/>
            <a:ext cx="147483" cy="146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8978952-5A0B-4155-83C8-B65CAB72E747}"/>
              </a:ext>
            </a:extLst>
          </p:cNvPr>
          <p:cNvCxnSpPr>
            <a:cxnSpLocks/>
            <a:stCxn id="7" idx="3"/>
            <a:endCxn id="38" idx="0"/>
          </p:cNvCxnSpPr>
          <p:nvPr/>
        </p:nvCxnSpPr>
        <p:spPr>
          <a:xfrm flipH="1">
            <a:off x="5668532" y="2441417"/>
            <a:ext cx="1853145" cy="724562"/>
          </a:xfrm>
          <a:prstGeom prst="bentConnector4">
            <a:avLst>
              <a:gd name="adj1" fmla="val -64835"/>
              <a:gd name="adj2" fmla="val 55050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10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Convergence of Binomial Expansions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One issue with using Binomial Expansions to approximate functions is that these series tend to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</a:t>
                </a:r>
                <a:r>
                  <a:rPr lang="en-US" sz="2400" dirty="0"/>
                  <a:t>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slowly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series approaches its true value at a rate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𝒕𝒆𝒓𝒎𝒔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implication is that a binomial expansion may require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many</a:t>
                </a:r>
                <a:r>
                  <a:rPr lang="en-US" sz="2400" dirty="0"/>
                  <a:t> terms before it can provide a reasonable estimate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analytic</a:t>
                </a:r>
                <a:r>
                  <a:rPr lang="en-US" sz="2400" dirty="0"/>
                  <a:t> (exact) value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plot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sz="2400" b="0" i="0" smtClean="0">
                                <a:latin typeface="+mj-lt"/>
                              </a:rPr>
                              <m:t>2⁄3</m:t>
                            </m:r>
                          </m:deg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+7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/>
                  <a:t> from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0 to 10 </a:t>
                </a:r>
                <a:r>
                  <a:rPr lang="en-US" sz="2400" dirty="0"/>
                  <a:t>and compare this closed-form solution to its binomial expansion containing an increasing number of terms (from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2 to 7</a:t>
                </a:r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E7FCC0-9FB6-423B-B2B3-6B1B8CEAF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16"/>
          <a:stretch/>
        </p:blipFill>
        <p:spPr>
          <a:xfrm>
            <a:off x="1356268" y="1488601"/>
            <a:ext cx="6431464" cy="3273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newton_binomial.py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4198987" y="1641418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7617509" y="2039567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3613969" y="2654505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924C15-A64C-44B0-BBBB-B29862BB8735}"/>
              </a:ext>
            </a:extLst>
          </p:cNvPr>
          <p:cNvGrpSpPr/>
          <p:nvPr/>
        </p:nvGrpSpPr>
        <p:grpSpPr>
          <a:xfrm>
            <a:off x="5441652" y="2857249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750EC5-C66C-4782-9678-4FDB82FC2CB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92B501F-FB10-4C63-B3AA-52D830D83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97ED8E-56F7-4639-92E2-AD1CEAE8FEF0}"/>
              </a:ext>
            </a:extLst>
          </p:cNvPr>
          <p:cNvGrpSpPr/>
          <p:nvPr/>
        </p:nvGrpSpPr>
        <p:grpSpPr>
          <a:xfrm>
            <a:off x="7318048" y="3264149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71280B-9636-476A-85F7-DF96A117929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21D1242-B7B4-4A70-BADC-3EFEFDB22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C0C4FF-3B8D-47BA-A294-801FB36122A3}"/>
              </a:ext>
            </a:extLst>
          </p:cNvPr>
          <p:cNvGrpSpPr/>
          <p:nvPr/>
        </p:nvGrpSpPr>
        <p:grpSpPr>
          <a:xfrm>
            <a:off x="7325389" y="366762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4E21C2-503B-48B4-80CB-592AA47665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7C5C39-7AD3-4734-9301-DE049F56D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6502480-893B-4990-A1CB-53E8DA438227}"/>
              </a:ext>
            </a:extLst>
          </p:cNvPr>
          <p:cNvSpPr/>
          <p:nvPr/>
        </p:nvSpPr>
        <p:spPr>
          <a:xfrm>
            <a:off x="6998109" y="3292724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5AA760-EBD3-486B-94A2-BC7347273561}"/>
              </a:ext>
            </a:extLst>
          </p:cNvPr>
          <p:cNvSpPr/>
          <p:nvPr/>
        </p:nvSpPr>
        <p:spPr>
          <a:xfrm>
            <a:off x="5441653" y="4239141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37963-F2AE-49DF-814F-56E041B4941C}"/>
                  </a:ext>
                </a:extLst>
              </p:cNvPr>
              <p:cNvSpPr txBox="1"/>
              <p:nvPr/>
            </p:nvSpPr>
            <p:spPr>
              <a:xfrm>
                <a:off x="1787158" y="5430514"/>
                <a:ext cx="5516831" cy="657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deg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ra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37963-F2AE-49DF-814F-56E041B4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158" y="5430514"/>
                <a:ext cx="5516831" cy="6572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59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33F70E-ED6D-4894-A711-D581C3E50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56" y="1128708"/>
            <a:ext cx="6783827" cy="5567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newton_binomial.py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693ED5D-3DD2-4486-88CE-01FEB4F5D383}"/>
              </a:ext>
            </a:extLst>
          </p:cNvPr>
          <p:cNvSpPr/>
          <p:nvPr/>
        </p:nvSpPr>
        <p:spPr>
          <a:xfrm>
            <a:off x="6159295" y="4579374"/>
            <a:ext cx="1327355" cy="671052"/>
          </a:xfrm>
          <a:prstGeom prst="wedgeRectCallout">
            <a:avLst>
              <a:gd name="adj1" fmla="val -43611"/>
              <a:gd name="adj2" fmla="val 103159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This is the exact curve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6FDEB33-641D-4B96-BA12-6848492528E6}"/>
              </a:ext>
            </a:extLst>
          </p:cNvPr>
          <p:cNvSpPr/>
          <p:nvPr/>
        </p:nvSpPr>
        <p:spPr>
          <a:xfrm>
            <a:off x="4110190" y="1856078"/>
            <a:ext cx="2250973" cy="1103455"/>
          </a:xfrm>
          <a:prstGeom prst="wedgeRectCallout">
            <a:avLst>
              <a:gd name="adj1" fmla="val -91768"/>
              <a:gd name="adj2" fmla="val 3165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These are the binomial expansions with successively more terms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CF3FE8-F81C-4466-967C-A6EA6C7FF276}"/>
              </a:ext>
            </a:extLst>
          </p:cNvPr>
          <p:cNvSpPr/>
          <p:nvPr/>
        </p:nvSpPr>
        <p:spPr>
          <a:xfrm>
            <a:off x="2713703" y="2987461"/>
            <a:ext cx="274320" cy="27663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FBCD6F9F-E3BD-423E-B2E3-038D22DCA4C7}"/>
              </a:ext>
            </a:extLst>
          </p:cNvPr>
          <p:cNvSpPr/>
          <p:nvPr/>
        </p:nvSpPr>
        <p:spPr>
          <a:xfrm>
            <a:off x="3348735" y="3452267"/>
            <a:ext cx="2709467" cy="634373"/>
          </a:xfrm>
          <a:prstGeom prst="wedgeRectCallout">
            <a:avLst>
              <a:gd name="adj1" fmla="val -63207"/>
              <a:gd name="adj2" fmla="val -8864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Rate of Convergence to exact solution is very slow</a:t>
            </a:r>
          </a:p>
        </p:txBody>
      </p:sp>
    </p:spTree>
    <p:extLst>
      <p:ext uri="{BB962C8B-B14F-4D97-AF65-F5344CB8AC3E}">
        <p14:creationId xmlns:p14="http://schemas.microsoft.com/office/powerpoint/2010/main" val="242320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" grpId="0" animBg="1"/>
      <p:bldP spid="8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From  Binomial Theorem to Calculus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BED96-A204-40BD-901A-AFDDD1CA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085" y="1226721"/>
            <a:ext cx="4384186" cy="5371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B0B9DB-ED0E-4DF5-94BE-B819C60F7270}"/>
              </a:ext>
            </a:extLst>
          </p:cNvPr>
          <p:cNvSpPr txBox="1"/>
          <p:nvPr/>
        </p:nvSpPr>
        <p:spPr>
          <a:xfrm>
            <a:off x="7071852" y="2610465"/>
            <a:ext cx="1247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Isaac Newton</a:t>
            </a:r>
          </a:p>
          <a:p>
            <a:pPr algn="ctr"/>
            <a:r>
              <a:rPr lang="en-US" b="1" dirty="0"/>
              <a:t>1669</a:t>
            </a:r>
          </a:p>
        </p:txBody>
      </p:sp>
    </p:spTree>
    <p:extLst>
      <p:ext uri="{BB962C8B-B14F-4D97-AF65-F5344CB8AC3E}">
        <p14:creationId xmlns:p14="http://schemas.microsoft.com/office/powerpoint/2010/main" val="105562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C909E1-3638-4DEA-BE1F-2655FEDA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51" y="2181064"/>
            <a:ext cx="6038095" cy="41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320D8D-A77D-429D-8609-5C527B27B779}"/>
                  </a:ext>
                </a:extLst>
              </p:cNvPr>
              <p:cNvSpPr txBox="1"/>
              <p:nvPr/>
            </p:nvSpPr>
            <p:spPr>
              <a:xfrm>
                <a:off x="2923867" y="1592827"/>
                <a:ext cx="32962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formula generates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320D8D-A77D-429D-8609-5C527B27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867" y="1592827"/>
                <a:ext cx="3296265" cy="369332"/>
              </a:xfrm>
              <a:prstGeom prst="rect">
                <a:avLst/>
              </a:prstGeom>
              <a:blipFill>
                <a:blip r:embed="rId4"/>
                <a:stretch>
                  <a:fillRect l="-166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7EA91FB-330D-43C0-8651-520A1ECAAB5F}"/>
              </a:ext>
            </a:extLst>
          </p:cNvPr>
          <p:cNvSpPr/>
          <p:nvPr/>
        </p:nvSpPr>
        <p:spPr>
          <a:xfrm>
            <a:off x="2820628" y="4288900"/>
            <a:ext cx="206477" cy="2507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A830F5-15EE-4B4E-936F-798022C2E4A2}"/>
                  </a:ext>
                </a:extLst>
              </p:cNvPr>
              <p:cNvSpPr txBox="1"/>
              <p:nvPr/>
            </p:nvSpPr>
            <p:spPr>
              <a:xfrm>
                <a:off x="2154212" y="3633537"/>
                <a:ext cx="10734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=∠</m:t>
                      </m:r>
                      <m:r>
                        <a:rPr lang="en-US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𝐴𝐷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A830F5-15EE-4B4E-936F-798022C2E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212" y="3633537"/>
                <a:ext cx="1073499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9CE110-C756-4245-B4A8-B219015CE413}"/>
              </a:ext>
            </a:extLst>
          </p:cNvPr>
          <p:cNvCxnSpPr>
            <a:cxnSpLocks/>
          </p:cNvCxnSpPr>
          <p:nvPr/>
        </p:nvCxnSpPr>
        <p:spPr>
          <a:xfrm flipV="1">
            <a:off x="3227711" y="3874294"/>
            <a:ext cx="444177" cy="84519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69629-9214-4D94-9CE7-EE4BF76CE677}"/>
              </a:ext>
            </a:extLst>
          </p:cNvPr>
          <p:cNvCxnSpPr>
            <a:cxnSpLocks/>
          </p:cNvCxnSpPr>
          <p:nvPr/>
        </p:nvCxnSpPr>
        <p:spPr>
          <a:xfrm flipV="1">
            <a:off x="3650405" y="3910536"/>
            <a:ext cx="444177" cy="84519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3005E8-87A6-4CA1-B88E-889DA5591D93}"/>
                  </a:ext>
                </a:extLst>
              </p:cNvPr>
              <p:cNvSpPr txBox="1"/>
              <p:nvPr/>
            </p:nvSpPr>
            <p:spPr>
              <a:xfrm>
                <a:off x="5139812" y="2942969"/>
                <a:ext cx="21606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𝑑𝑧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the slope of the tangent line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3005E8-87A6-4CA1-B88E-889DA5591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12" y="2942969"/>
                <a:ext cx="216064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4A6B24-DA53-4E09-8335-70AB69C9EC13}"/>
              </a:ext>
            </a:extLst>
          </p:cNvPr>
          <p:cNvCxnSpPr>
            <a:cxnSpLocks/>
          </p:cNvCxnSpPr>
          <p:nvPr/>
        </p:nvCxnSpPr>
        <p:spPr>
          <a:xfrm flipH="1">
            <a:off x="3926681" y="3126658"/>
            <a:ext cx="1213132" cy="33091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862D5A-8B48-4FD8-8D70-FEAFAC8E188E}"/>
                  </a:ext>
                </a:extLst>
              </p:cNvPr>
              <p:cNvSpPr txBox="1"/>
              <p:nvPr/>
            </p:nvSpPr>
            <p:spPr>
              <a:xfrm>
                <a:off x="3452927" y="2166842"/>
                <a:ext cx="2160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arclength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862D5A-8B48-4FD8-8D70-FEAFAC8E1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927" y="2166842"/>
                <a:ext cx="21606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C4B75D-0606-47F6-9933-FD599911E2F1}"/>
              </a:ext>
            </a:extLst>
          </p:cNvPr>
          <p:cNvCxnSpPr>
            <a:cxnSpLocks/>
          </p:cNvCxnSpPr>
          <p:nvPr/>
        </p:nvCxnSpPr>
        <p:spPr>
          <a:xfrm flipH="1">
            <a:off x="2923866" y="2463757"/>
            <a:ext cx="748022" cy="47921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9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/>
      <p:bldP spid="5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/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38E285-1656-47F6-AB33-4838FC71D7C1}"/>
              </a:ext>
            </a:extLst>
          </p:cNvPr>
          <p:cNvCxnSpPr>
            <a:cxnSpLocks/>
          </p:cNvCxnSpPr>
          <p:nvPr/>
        </p:nvCxnSpPr>
        <p:spPr>
          <a:xfrm>
            <a:off x="2374490" y="3333135"/>
            <a:ext cx="44252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0E2D6-6058-4161-B80E-F795C96C24C9}"/>
              </a:ext>
            </a:extLst>
          </p:cNvPr>
          <p:cNvCxnSpPr>
            <a:cxnSpLocks/>
          </p:cNvCxnSpPr>
          <p:nvPr/>
        </p:nvCxnSpPr>
        <p:spPr>
          <a:xfrm>
            <a:off x="2374490" y="2934929"/>
            <a:ext cx="442529" cy="3982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159B46-794E-4CDC-BB37-64F65A9D993E}"/>
              </a:ext>
            </a:extLst>
          </p:cNvPr>
          <p:cNvCxnSpPr>
            <a:cxnSpLocks/>
          </p:cNvCxnSpPr>
          <p:nvPr/>
        </p:nvCxnSpPr>
        <p:spPr>
          <a:xfrm>
            <a:off x="2374490" y="4827638"/>
            <a:ext cx="248510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469CC6-3676-41AA-834E-6068BFD73F70}"/>
              </a:ext>
            </a:extLst>
          </p:cNvPr>
          <p:cNvCxnSpPr>
            <a:cxnSpLocks/>
          </p:cNvCxnSpPr>
          <p:nvPr/>
        </p:nvCxnSpPr>
        <p:spPr>
          <a:xfrm>
            <a:off x="2369727" y="2920640"/>
            <a:ext cx="2485104" cy="189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64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/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38E285-1656-47F6-AB33-4838FC71D7C1}"/>
              </a:ext>
            </a:extLst>
          </p:cNvPr>
          <p:cNvCxnSpPr>
            <a:cxnSpLocks/>
          </p:cNvCxnSpPr>
          <p:nvPr/>
        </p:nvCxnSpPr>
        <p:spPr>
          <a:xfrm flipV="1">
            <a:off x="2374490" y="2934929"/>
            <a:ext cx="0" cy="18927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0E2D6-6058-4161-B80E-F795C96C24C9}"/>
              </a:ext>
            </a:extLst>
          </p:cNvPr>
          <p:cNvCxnSpPr>
            <a:cxnSpLocks/>
          </p:cNvCxnSpPr>
          <p:nvPr/>
        </p:nvCxnSpPr>
        <p:spPr>
          <a:xfrm flipV="1">
            <a:off x="962025" y="2927554"/>
            <a:ext cx="1405090" cy="18857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159B46-794E-4CDC-BB37-64F65A9D993E}"/>
              </a:ext>
            </a:extLst>
          </p:cNvPr>
          <p:cNvCxnSpPr>
            <a:cxnSpLocks/>
          </p:cNvCxnSpPr>
          <p:nvPr/>
        </p:nvCxnSpPr>
        <p:spPr>
          <a:xfrm>
            <a:off x="2374490" y="4827638"/>
            <a:ext cx="248510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50566F-6392-4370-8128-211EB66D4B6D}"/>
              </a:ext>
            </a:extLst>
          </p:cNvPr>
          <p:cNvCxnSpPr>
            <a:cxnSpLocks/>
          </p:cNvCxnSpPr>
          <p:nvPr/>
        </p:nvCxnSpPr>
        <p:spPr>
          <a:xfrm>
            <a:off x="2369727" y="2920640"/>
            <a:ext cx="2485104" cy="189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66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/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BFDC30-65E2-434F-BFC4-85C6FBFBF1F8}"/>
              </a:ext>
            </a:extLst>
          </p:cNvPr>
          <p:cNvCxnSpPr>
            <a:cxnSpLocks/>
          </p:cNvCxnSpPr>
          <p:nvPr/>
        </p:nvCxnSpPr>
        <p:spPr>
          <a:xfrm>
            <a:off x="2374490" y="3333135"/>
            <a:ext cx="442529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B08319-5235-4404-BDC1-B36A944F420A}"/>
              </a:ext>
            </a:extLst>
          </p:cNvPr>
          <p:cNvCxnSpPr>
            <a:cxnSpLocks/>
          </p:cNvCxnSpPr>
          <p:nvPr/>
        </p:nvCxnSpPr>
        <p:spPr>
          <a:xfrm>
            <a:off x="2374490" y="2934929"/>
            <a:ext cx="442529" cy="398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6D2A3E-AD59-468C-BB28-050FD1FDF9EE}"/>
              </a:ext>
            </a:extLst>
          </p:cNvPr>
          <p:cNvCxnSpPr>
            <a:cxnSpLocks/>
          </p:cNvCxnSpPr>
          <p:nvPr/>
        </p:nvCxnSpPr>
        <p:spPr>
          <a:xfrm flipV="1">
            <a:off x="2374490" y="2934929"/>
            <a:ext cx="0" cy="18927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76DF7EF-0EF6-4A96-9C54-5ECA7375ABDA}"/>
              </a:ext>
            </a:extLst>
          </p:cNvPr>
          <p:cNvCxnSpPr>
            <a:cxnSpLocks/>
          </p:cNvCxnSpPr>
          <p:nvPr/>
        </p:nvCxnSpPr>
        <p:spPr>
          <a:xfrm flipV="1">
            <a:off x="962025" y="2927554"/>
            <a:ext cx="1405090" cy="18857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47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Newton's </a:t>
            </a:r>
            <a:r>
              <a:rPr lang="en-US" sz="2400" b="1" dirty="0">
                <a:solidFill>
                  <a:srgbClr val="00B050"/>
                </a:solidFill>
              </a:rPr>
              <a:t>Binomial Theorem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Extract Square Roots using Newton's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</a:t>
            </a:r>
            <a:r>
              <a:rPr lang="en-US" sz="2400" b="1" dirty="0">
                <a:solidFill>
                  <a:srgbClr val="0070C0"/>
                </a:solidFill>
              </a:rPr>
              <a:t>Rate of Convergence </a:t>
            </a:r>
            <a:r>
              <a:rPr lang="en-US" sz="2400" dirty="0"/>
              <a:t>of Binomial Expansions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Study Newton's Derivation of the </a:t>
            </a:r>
            <a:r>
              <a:rPr lang="en-US" sz="2400" b="1" dirty="0">
                <a:solidFill>
                  <a:srgbClr val="7030A0"/>
                </a:solidFill>
              </a:rPr>
              <a:t>Sine Power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and Visualize </a:t>
            </a:r>
            <a:r>
              <a:rPr lang="en-US" sz="2400" b="1" dirty="0">
                <a:solidFill>
                  <a:srgbClr val="FF0000"/>
                </a:solidFill>
              </a:rPr>
              <a:t>Taylor Series </a:t>
            </a:r>
            <a:r>
              <a:rPr lang="en-US" sz="2400" dirty="0"/>
              <a:t>for Fractional Roots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key parts of a </a:t>
            </a:r>
            <a:r>
              <a:rPr lang="en-US" sz="2400" b="1" dirty="0">
                <a:solidFill>
                  <a:srgbClr val="00B050"/>
                </a:solidFill>
              </a:rPr>
              <a:t>sinusoidal</a:t>
            </a:r>
            <a:r>
              <a:rPr lang="en-US" sz="2400" dirty="0"/>
              <a:t> transverse wave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</a:t>
            </a:r>
            <a:r>
              <a:rPr lang="en-US" sz="2400" b="1" dirty="0">
                <a:solidFill>
                  <a:srgbClr val="00B050"/>
                </a:solidFill>
              </a:rPr>
              <a:t>kinematics</a:t>
            </a:r>
            <a:r>
              <a:rPr lang="en-US" sz="2400" dirty="0"/>
              <a:t> of a travelling wave, as it relates to amplitude, wavelength, and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/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/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/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21DD9F-3A54-4F42-9AD0-F792E6D0486F}"/>
                  </a:ext>
                </a:extLst>
              </p:cNvPr>
              <p:cNvSpPr txBox="1"/>
              <p:nvPr/>
            </p:nvSpPr>
            <p:spPr>
              <a:xfrm>
                <a:off x="7486650" y="1709675"/>
                <a:ext cx="758862" cy="525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21DD9F-3A54-4F42-9AD0-F792E6D0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1709675"/>
                <a:ext cx="758862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B630A8-1C4D-4309-8E47-A1B3282340DF}"/>
                  </a:ext>
                </a:extLst>
              </p:cNvPr>
              <p:cNvSpPr txBox="1"/>
              <p:nvPr/>
            </p:nvSpPr>
            <p:spPr>
              <a:xfrm>
                <a:off x="6688119" y="2741898"/>
                <a:ext cx="1046569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B630A8-1C4D-4309-8E47-A1B32823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119" y="2741898"/>
                <a:ext cx="1046569" cy="567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350EB6-1B4F-4B24-BE24-61D06C12D1C1}"/>
                  </a:ext>
                </a:extLst>
              </p:cNvPr>
              <p:cNvSpPr txBox="1"/>
              <p:nvPr/>
            </p:nvSpPr>
            <p:spPr>
              <a:xfrm>
                <a:off x="4374354" y="2779892"/>
                <a:ext cx="12500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350EB6-1B4F-4B24-BE24-61D06C12D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354" y="2779892"/>
                <a:ext cx="1250086" cy="276999"/>
              </a:xfrm>
              <a:prstGeom prst="rect">
                <a:avLst/>
              </a:prstGeom>
              <a:blipFill>
                <a:blip r:embed="rId9"/>
                <a:stretch>
                  <a:fillRect l="-2439" t="-4444" r="-39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04C05-1312-433C-A237-DC1AEE0A4E32}"/>
                  </a:ext>
                </a:extLst>
              </p:cNvPr>
              <p:cNvSpPr txBox="1"/>
              <p:nvPr/>
            </p:nvSpPr>
            <p:spPr>
              <a:xfrm>
                <a:off x="4374354" y="3220368"/>
                <a:ext cx="1306896" cy="34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04C05-1312-433C-A237-DC1AEE0A4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354" y="3220368"/>
                <a:ext cx="1306896" cy="345416"/>
              </a:xfrm>
              <a:prstGeom prst="rect">
                <a:avLst/>
              </a:prstGeom>
              <a:blipFill>
                <a:blip r:embed="rId10"/>
                <a:stretch>
                  <a:fillRect l="-4206" r="-935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/>
              <p:nvPr/>
            </p:nvSpPr>
            <p:spPr>
              <a:xfrm>
                <a:off x="6424041" y="3443060"/>
                <a:ext cx="1711687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041" y="3443060"/>
                <a:ext cx="1711687" cy="5722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/>
              <p:nvPr/>
            </p:nvSpPr>
            <p:spPr>
              <a:xfrm>
                <a:off x="840658" y="5639518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58" y="5639518"/>
                <a:ext cx="7262950" cy="5275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/>
              <p:nvPr/>
            </p:nvSpPr>
            <p:spPr>
              <a:xfrm>
                <a:off x="5780632" y="4148775"/>
                <a:ext cx="31702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632" y="4148775"/>
                <a:ext cx="3170200" cy="6109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C7BBAA7-0A28-470E-A062-12E188D6949B}"/>
              </a:ext>
            </a:extLst>
          </p:cNvPr>
          <p:cNvSpPr/>
          <p:nvPr/>
        </p:nvSpPr>
        <p:spPr>
          <a:xfrm>
            <a:off x="6098460" y="1687486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C14E08-6985-434F-873B-862077E6EC48}"/>
              </a:ext>
            </a:extLst>
          </p:cNvPr>
          <p:cNvSpPr/>
          <p:nvPr/>
        </p:nvSpPr>
        <p:spPr>
          <a:xfrm>
            <a:off x="7482501" y="1691494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72A6E6-2259-4A1B-A192-97636F5CC6A9}"/>
              </a:ext>
            </a:extLst>
          </p:cNvPr>
          <p:cNvSpPr/>
          <p:nvPr/>
        </p:nvSpPr>
        <p:spPr>
          <a:xfrm>
            <a:off x="6096174" y="197263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D0B8C9-C6B3-4454-B10E-36183180FF22}"/>
              </a:ext>
            </a:extLst>
          </p:cNvPr>
          <p:cNvSpPr/>
          <p:nvPr/>
        </p:nvSpPr>
        <p:spPr>
          <a:xfrm>
            <a:off x="7481322" y="197263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8928729-9E9D-4A55-88D4-7D04B14F2A9F}"/>
              </a:ext>
            </a:extLst>
          </p:cNvPr>
          <p:cNvCxnSpPr>
            <a:stCxn id="3" idx="0"/>
            <a:endCxn id="22" idx="0"/>
          </p:cNvCxnSpPr>
          <p:nvPr/>
        </p:nvCxnSpPr>
        <p:spPr>
          <a:xfrm rot="16200000" flipH="1">
            <a:off x="6964708" y="997470"/>
            <a:ext cx="4008" cy="1384041"/>
          </a:xfrm>
          <a:prstGeom prst="bentConnector3">
            <a:avLst>
              <a:gd name="adj1" fmla="val -570359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B6C74CD-2A7F-42E3-AC02-4640EE1FF149}"/>
              </a:ext>
            </a:extLst>
          </p:cNvPr>
          <p:cNvCxnSpPr>
            <a:cxnSpLocks/>
            <a:stCxn id="23" idx="2"/>
            <a:endCxn id="25" idx="2"/>
          </p:cNvCxnSpPr>
          <p:nvPr/>
        </p:nvCxnSpPr>
        <p:spPr>
          <a:xfrm rot="16200000" flipH="1">
            <a:off x="6964980" y="1576355"/>
            <a:ext cx="12700" cy="138514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6C617FA-8C0C-4E09-85C5-63040F14F2FF}"/>
              </a:ext>
            </a:extLst>
          </p:cNvPr>
          <p:cNvSpPr/>
          <p:nvPr/>
        </p:nvSpPr>
        <p:spPr>
          <a:xfrm>
            <a:off x="6718630" y="1690212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B87998-2AB8-44A1-9FC6-2616679FE912}"/>
              </a:ext>
            </a:extLst>
          </p:cNvPr>
          <p:cNvSpPr/>
          <p:nvPr/>
        </p:nvSpPr>
        <p:spPr>
          <a:xfrm>
            <a:off x="6716344" y="1965832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CD0AC0-8411-4D6E-83C6-9A9F678B02B9}"/>
              </a:ext>
            </a:extLst>
          </p:cNvPr>
          <p:cNvSpPr/>
          <p:nvPr/>
        </p:nvSpPr>
        <p:spPr>
          <a:xfrm>
            <a:off x="7947421" y="1687486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5D8BF4-70C8-4D91-AF17-F9BA14662D3A}"/>
              </a:ext>
            </a:extLst>
          </p:cNvPr>
          <p:cNvSpPr/>
          <p:nvPr/>
        </p:nvSpPr>
        <p:spPr>
          <a:xfrm>
            <a:off x="7945135" y="196628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4912F54-DBEF-4E0D-81EE-157D3DE13EF7}"/>
              </a:ext>
            </a:extLst>
          </p:cNvPr>
          <p:cNvCxnSpPr>
            <a:cxnSpLocks/>
            <a:stCxn id="29" idx="0"/>
            <a:endCxn id="31" idx="0"/>
          </p:cNvCxnSpPr>
          <p:nvPr/>
        </p:nvCxnSpPr>
        <p:spPr>
          <a:xfrm rot="5400000" flipH="1" flipV="1">
            <a:off x="7507894" y="1074454"/>
            <a:ext cx="2726" cy="1228791"/>
          </a:xfrm>
          <a:prstGeom prst="bentConnector3">
            <a:avLst>
              <a:gd name="adj1" fmla="val 848591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36201F8-89A8-46B8-B4D0-03087FE0FB77}"/>
              </a:ext>
            </a:extLst>
          </p:cNvPr>
          <p:cNvCxnSpPr>
            <a:cxnSpLocks/>
            <a:stCxn id="30" idx="2"/>
            <a:endCxn id="32" idx="2"/>
          </p:cNvCxnSpPr>
          <p:nvPr/>
        </p:nvCxnSpPr>
        <p:spPr>
          <a:xfrm rot="16200000" flipH="1">
            <a:off x="7506747" y="1647958"/>
            <a:ext cx="449" cy="1228791"/>
          </a:xfrm>
          <a:prstGeom prst="bentConnector3">
            <a:avLst>
              <a:gd name="adj1" fmla="val 5101314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04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/>
              <p:nvPr/>
            </p:nvSpPr>
            <p:spPr>
              <a:xfrm>
                <a:off x="886208" y="2489571"/>
                <a:ext cx="1409745" cy="577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08" y="2489571"/>
                <a:ext cx="1409745" cy="577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/>
              <p:nvPr/>
            </p:nvSpPr>
            <p:spPr>
              <a:xfrm>
                <a:off x="940525" y="1687486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5" y="1687486"/>
                <a:ext cx="7262950" cy="527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/>
              <p:nvPr/>
            </p:nvSpPr>
            <p:spPr>
              <a:xfrm>
                <a:off x="2460060" y="2472996"/>
                <a:ext cx="2665004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060" y="2472996"/>
                <a:ext cx="2665004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D05461-8A34-450C-B6F6-31C4FBF80455}"/>
                  </a:ext>
                </a:extLst>
              </p:cNvPr>
              <p:cNvSpPr txBox="1"/>
              <p:nvPr/>
            </p:nvSpPr>
            <p:spPr>
              <a:xfrm>
                <a:off x="1994011" y="3493431"/>
                <a:ext cx="5937331" cy="577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D05461-8A34-450C-B6F6-31C4FBF8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011" y="3493431"/>
                <a:ext cx="5937331" cy="5778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0C755B-D1BC-4B74-BA18-22F514AC629C}"/>
                  </a:ext>
                </a:extLst>
              </p:cNvPr>
              <p:cNvSpPr txBox="1"/>
              <p:nvPr/>
            </p:nvSpPr>
            <p:spPr>
              <a:xfrm>
                <a:off x="5519648" y="2479797"/>
                <a:ext cx="2713242" cy="708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0C755B-D1BC-4B74-BA18-22F514AC6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648" y="2479797"/>
                <a:ext cx="2713242" cy="7080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3AF29A-5F76-4E77-85CF-63A2562614C1}"/>
                  </a:ext>
                </a:extLst>
              </p:cNvPr>
              <p:cNvSpPr txBox="1"/>
              <p:nvPr/>
            </p:nvSpPr>
            <p:spPr>
              <a:xfrm>
                <a:off x="2380523" y="4480780"/>
                <a:ext cx="520802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3AF29A-5F76-4E77-85CF-63A256261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523" y="4480780"/>
                <a:ext cx="5208029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2993AD-7C2A-42E0-8BEC-325A125CA05E}"/>
                  </a:ext>
                </a:extLst>
              </p:cNvPr>
              <p:cNvSpPr txBox="1"/>
              <p:nvPr/>
            </p:nvSpPr>
            <p:spPr>
              <a:xfrm>
                <a:off x="2295953" y="5516629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2993AD-7C2A-42E0-8BEC-325A125CA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53" y="5516629"/>
                <a:ext cx="5090048" cy="6183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1958AC9C-2773-4AFF-86A3-C9F728BD104B}"/>
              </a:ext>
            </a:extLst>
          </p:cNvPr>
          <p:cNvSpPr/>
          <p:nvPr/>
        </p:nvSpPr>
        <p:spPr>
          <a:xfrm>
            <a:off x="3564731" y="1633538"/>
            <a:ext cx="876300" cy="601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7D5796-A861-4AC2-B0EE-A58AA10D5DE5}"/>
              </a:ext>
            </a:extLst>
          </p:cNvPr>
          <p:cNvSpPr/>
          <p:nvPr/>
        </p:nvSpPr>
        <p:spPr>
          <a:xfrm>
            <a:off x="5516438" y="2361794"/>
            <a:ext cx="1636530" cy="90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75FE4CE-6E18-43AB-983D-6E3E55ED9229}"/>
              </a:ext>
            </a:extLst>
          </p:cNvPr>
          <p:cNvCxnSpPr>
            <a:cxnSpLocks/>
            <a:stCxn id="24" idx="0"/>
            <a:endCxn id="25" idx="0"/>
          </p:cNvCxnSpPr>
          <p:nvPr/>
        </p:nvCxnSpPr>
        <p:spPr>
          <a:xfrm rot="16200000" flipH="1">
            <a:off x="4804664" y="831755"/>
            <a:ext cx="728256" cy="2331822"/>
          </a:xfrm>
          <a:prstGeom prst="bentConnector3">
            <a:avLst>
              <a:gd name="adj1" fmla="val -313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20FDAC4-060A-40DA-A57B-EE0D550AF46C}"/>
              </a:ext>
            </a:extLst>
          </p:cNvPr>
          <p:cNvSpPr/>
          <p:nvPr/>
        </p:nvSpPr>
        <p:spPr>
          <a:xfrm>
            <a:off x="7984011" y="2612379"/>
            <a:ext cx="273782" cy="604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3DE76FB-3C29-4AC2-A5C2-62FD58B25A8E}"/>
              </a:ext>
            </a:extLst>
          </p:cNvPr>
          <p:cNvCxnSpPr>
            <a:cxnSpLocks/>
            <a:stCxn id="28" idx="2"/>
            <a:endCxn id="30" idx="2"/>
          </p:cNvCxnSpPr>
          <p:nvPr/>
        </p:nvCxnSpPr>
        <p:spPr>
          <a:xfrm rot="5400000">
            <a:off x="6143258" y="2095631"/>
            <a:ext cx="856212" cy="3099076"/>
          </a:xfrm>
          <a:prstGeom prst="bentConnector3">
            <a:avLst>
              <a:gd name="adj1" fmla="val 12669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ACBDB62-314C-41A6-B3DC-F7B058D5703E}"/>
              </a:ext>
            </a:extLst>
          </p:cNvPr>
          <p:cNvSpPr/>
          <p:nvPr/>
        </p:nvSpPr>
        <p:spPr>
          <a:xfrm>
            <a:off x="4918587" y="3485144"/>
            <a:ext cx="206477" cy="588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2" grpId="0"/>
      <p:bldP spid="3" grpId="0"/>
      <p:bldP spid="23" grpId="0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AA2D0E49-C3BA-43B3-9E4B-7F505F78F38B}"/>
              </a:ext>
            </a:extLst>
          </p:cNvPr>
          <p:cNvGrpSpPr/>
          <p:nvPr/>
        </p:nvGrpSpPr>
        <p:grpSpPr>
          <a:xfrm>
            <a:off x="2007109" y="3062613"/>
            <a:ext cx="658489" cy="804903"/>
            <a:chOff x="2007109" y="3062613"/>
            <a:chExt cx="658489" cy="804903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11329F72-0233-4C64-A2B2-DF7FB8C17991}"/>
                </a:ext>
              </a:extLst>
            </p:cNvPr>
            <p:cNvSpPr/>
            <p:nvPr/>
          </p:nvSpPr>
          <p:spPr>
            <a:xfrm rot="10227664">
              <a:off x="2007109" y="3062613"/>
              <a:ext cx="658489" cy="616101"/>
            </a:xfrm>
            <a:prstGeom prst="arc">
              <a:avLst>
                <a:gd name="adj1" fmla="val 16384032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8651526-001E-4860-B72A-36768D7996C8}"/>
                    </a:ext>
                  </a:extLst>
                </p:cNvPr>
                <p:cNvSpPr txBox="1"/>
                <p:nvPr/>
              </p:nvSpPr>
              <p:spPr>
                <a:xfrm>
                  <a:off x="2013154" y="3590517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8651526-001E-4860-B72A-36768D799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154" y="3590517"/>
                  <a:ext cx="16908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6B4E01-3BD0-4688-A6C9-91EE8971071F}"/>
                  </a:ext>
                </a:extLst>
              </p:cNvPr>
              <p:cNvSpPr txBox="1"/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6B4E01-3BD0-4688-A6C9-91EE89710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blipFill>
                <a:blip r:embed="rId6"/>
                <a:stretch>
                  <a:fillRect l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555384-0771-4849-A6DF-6F798B6A0683}"/>
                  </a:ext>
                </a:extLst>
              </p:cNvPr>
              <p:cNvSpPr txBox="1"/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555384-0771-4849-A6DF-6F798B6A0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blipFill>
                <a:blip r:embed="rId7"/>
                <a:stretch>
                  <a:fillRect l="-4036" r="-2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2042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2042803" cy="276999"/>
              </a:xfrm>
              <a:prstGeom prst="rect">
                <a:avLst/>
              </a:prstGeom>
              <a:blipFill>
                <a:blip r:embed="rId9"/>
                <a:stretch>
                  <a:fillRect l="-1194" t="-4348" r="-358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05F24A-7860-495E-AD4A-0BE05E03328E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</a:t>
            </a:r>
            <a:r>
              <a:rPr lang="en-US" b="1" dirty="0">
                <a:solidFill>
                  <a:srgbClr val="FF0000"/>
                </a:solidFill>
              </a:rPr>
              <a:t>invert</a:t>
            </a:r>
            <a:r>
              <a:rPr lang="en-US" dirty="0"/>
              <a:t> an infinite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2FF796-BDB0-4FD7-99B9-40B54A33A604}"/>
                  </a:ext>
                </a:extLst>
              </p:cNvPr>
              <p:cNvSpPr txBox="1"/>
              <p:nvPr/>
            </p:nvSpPr>
            <p:spPr>
              <a:xfrm>
                <a:off x="4748981" y="4112653"/>
                <a:ext cx="36926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How do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in terms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2FF796-BDB0-4FD7-99B9-40B54A33A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981" y="4112653"/>
                <a:ext cx="369262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6B9922-4C1F-4748-9C43-F7D82B76BE87}"/>
                  </a:ext>
                </a:extLst>
              </p:cNvPr>
              <p:cNvSpPr txBox="1"/>
              <p:nvPr/>
            </p:nvSpPr>
            <p:spPr>
              <a:xfrm>
                <a:off x="4558536" y="5104655"/>
                <a:ext cx="39715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Remember,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the angle </a:t>
                </a:r>
                <a:r>
                  <a:rPr lang="en-US" u="sng" dirty="0"/>
                  <a:t>opposite</a:t>
                </a:r>
                <a:r>
                  <a:rPr lang="en-US" dirty="0"/>
                  <a:t> 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⊿</m:t>
                    </m:r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𝐴𝐵𝐷</m:t>
                    </m:r>
                  </m:oMath>
                </a14:m>
                <a:r>
                  <a:rPr lang="en-US" dirty="0"/>
                  <a:t> thus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Hence any expression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will be</a:t>
                </a:r>
              </a:p>
              <a:p>
                <a:pPr algn="ctr"/>
                <a:r>
                  <a:rPr lang="en-US" dirty="0"/>
                  <a:t>the same expression as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6B9922-4C1F-4748-9C43-F7D82B76B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536" y="5104655"/>
                <a:ext cx="3971562" cy="1200329"/>
              </a:xfrm>
              <a:prstGeom prst="rect">
                <a:avLst/>
              </a:prstGeom>
              <a:blipFill>
                <a:blip r:embed="rId11"/>
                <a:stretch>
                  <a:fillRect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32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  <p:bldP spid="17" grpId="0"/>
      <p:bldP spid="13" grpId="0"/>
      <p:bldP spid="14" grpId="0"/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1643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1643463" cy="276999"/>
              </a:xfrm>
              <a:prstGeom prst="rect">
                <a:avLst/>
              </a:prstGeom>
              <a:blipFill>
                <a:blip r:embed="rId5"/>
                <a:stretch>
                  <a:fillRect l="-2974" t="-4348" r="-483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90080A4-0005-4E80-BA46-F6900BA61601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invert an infinite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44F76-DFA4-441D-8BAB-765AFF3F777B}"/>
                  </a:ext>
                </a:extLst>
              </p:cNvPr>
              <p:cNvSpPr txBox="1"/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44F76-DFA4-441D-8BAB-765AFF3F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blipFill>
                <a:blip r:embed="rId6"/>
                <a:stretch>
                  <a:fillRect l="-4523" t="-2222" r="-50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FB39B-AADE-4721-AFAA-76CF1A18724D}"/>
                  </a:ext>
                </a:extLst>
              </p:cNvPr>
              <p:cNvSpPr txBox="1"/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drop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dirty="0"/>
                  <a:t> terms,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FB39B-AADE-4721-AFAA-76CF1A187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blipFill>
                <a:blip r:embed="rId7"/>
                <a:stretch>
                  <a:fillRect l="-106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2D755-5DAA-4270-B52B-DF411BAD2D32}"/>
                  </a:ext>
                </a:extLst>
              </p:cNvPr>
              <p:cNvSpPr txBox="1"/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2D755-5DAA-4270-B52B-DF411BAD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44CB5A-A5A7-4E47-9E70-7AD472E513C5}"/>
                  </a:ext>
                </a:extLst>
              </p:cNvPr>
              <p:cNvSpPr txBox="1"/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Lowest power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term in </a:t>
                </a:r>
                <a:r>
                  <a:rPr lang="en-US" b="1" dirty="0"/>
                  <a:t>numerator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44CB5A-A5A7-4E47-9E70-7AD472E51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1663729" y="4439699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1663729" y="5771081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7CCEF1-6AB5-4A1F-B37F-FB2790C7163A}"/>
                  </a:ext>
                </a:extLst>
              </p:cNvPr>
              <p:cNvSpPr txBox="1"/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7CCEF1-6AB5-4A1F-B37F-FB2790C7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blipFill>
                <a:blip r:embed="rId10"/>
                <a:stretch>
                  <a:fillRect l="-5208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F437C95-C94D-4604-873C-E15A0C9C6468}"/>
              </a:ext>
            </a:extLst>
          </p:cNvPr>
          <p:cNvSpPr/>
          <p:nvPr/>
        </p:nvSpPr>
        <p:spPr>
          <a:xfrm>
            <a:off x="805846" y="5049005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626285-199E-42A5-BD86-3B0E369C2B95}"/>
              </a:ext>
            </a:extLst>
          </p:cNvPr>
          <p:cNvSpPr/>
          <p:nvPr/>
        </p:nvSpPr>
        <p:spPr>
          <a:xfrm>
            <a:off x="805846" y="5979733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88CD3B0-F0B7-4D4C-A60A-111E79DA9E3E}"/>
              </a:ext>
            </a:extLst>
          </p:cNvPr>
          <p:cNvCxnSpPr>
            <a:stCxn id="30" idx="2"/>
            <a:endCxn id="29" idx="1"/>
          </p:cNvCxnSpPr>
          <p:nvPr/>
        </p:nvCxnSpPr>
        <p:spPr>
          <a:xfrm rot="5400000" flipH="1">
            <a:off x="318237" y="5710276"/>
            <a:ext cx="1104390" cy="129172"/>
          </a:xfrm>
          <a:prstGeom prst="bentConnector4">
            <a:avLst>
              <a:gd name="adj1" fmla="val -20699"/>
              <a:gd name="adj2" fmla="val 2769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6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/>
      <p:bldP spid="18" grpId="0"/>
      <p:bldP spid="19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3801386" y="2251441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2251441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127954" y="2986769"/>
                <a:ext cx="2432974" cy="925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954" y="2986769"/>
                <a:ext cx="2432974" cy="9250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06041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060418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6678700" y="4793937"/>
                <a:ext cx="125585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700" y="4793937"/>
                <a:ext cx="1255857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4FA07CB-7851-4361-B2FF-D4B395E4F840}"/>
              </a:ext>
            </a:extLst>
          </p:cNvPr>
          <p:cNvGrpSpPr/>
          <p:nvPr/>
        </p:nvGrpSpPr>
        <p:grpSpPr>
          <a:xfrm>
            <a:off x="761602" y="4302943"/>
            <a:ext cx="5589205" cy="2046123"/>
            <a:chOff x="1695817" y="4024304"/>
            <a:chExt cx="5589205" cy="2046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/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𝑃𝑜𝑙𝑦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23" t="-2222" r="-50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/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Expand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, drop all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dirty="0"/>
                    <a:t> terms, solve for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0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/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/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= Lowest power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dirty="0"/>
                    <a:t> term in </a:t>
                  </a:r>
                  <a:r>
                    <a:rPr lang="en-US" b="1" dirty="0"/>
                    <a:t>numerator</a:t>
                  </a: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026A1-9C96-4FAB-A152-6FC5B34716BE}"/>
                </a:ext>
              </a:extLst>
            </p:cNvPr>
            <p:cNvSpPr/>
            <p:nvPr/>
          </p:nvSpPr>
          <p:spPr>
            <a:xfrm>
              <a:off x="2597944" y="4161060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BC774D-FBCD-4ADA-A286-3191BE9C7847}"/>
                </a:ext>
              </a:extLst>
            </p:cNvPr>
            <p:cNvSpPr/>
            <p:nvPr/>
          </p:nvSpPr>
          <p:spPr>
            <a:xfrm>
              <a:off x="2597944" y="5492442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/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208" r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8453FB-89B7-41B8-BC86-E081EE15BA52}"/>
                </a:ext>
              </a:extLst>
            </p:cNvPr>
            <p:cNvSpPr/>
            <p:nvPr/>
          </p:nvSpPr>
          <p:spPr>
            <a:xfrm>
              <a:off x="1740061" y="4770366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0759FC-AB27-4ED5-B771-61926DB750EA}"/>
                </a:ext>
              </a:extLst>
            </p:cNvPr>
            <p:cNvSpPr/>
            <p:nvPr/>
          </p:nvSpPr>
          <p:spPr>
            <a:xfrm>
              <a:off x="1740061" y="5701094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EA30BC8D-A460-441F-BBBB-3B2A1756EB6A}"/>
                </a:ext>
              </a:extLst>
            </p:cNvPr>
            <p:cNvCxnSpPr>
              <a:stCxn id="34" idx="2"/>
              <a:endCxn id="33" idx="1"/>
            </p:cNvCxnSpPr>
            <p:nvPr/>
          </p:nvCxnSpPr>
          <p:spPr>
            <a:xfrm rot="5400000" flipH="1">
              <a:off x="1252452" y="5431637"/>
              <a:ext cx="1104390" cy="129172"/>
            </a:xfrm>
            <a:prstGeom prst="bentConnector4">
              <a:avLst>
                <a:gd name="adj1" fmla="val -20699"/>
                <a:gd name="adj2" fmla="val 27697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9E2F155-1B65-4C9C-9C71-858FB14B7380}"/>
              </a:ext>
            </a:extLst>
          </p:cNvPr>
          <p:cNvSpPr/>
          <p:nvPr/>
        </p:nvSpPr>
        <p:spPr>
          <a:xfrm>
            <a:off x="5154561" y="5110316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BF91F3-74ED-40E5-AE98-6BA8C85BCB12}"/>
              </a:ext>
            </a:extLst>
          </p:cNvPr>
          <p:cNvSpPr/>
          <p:nvPr/>
        </p:nvSpPr>
        <p:spPr>
          <a:xfrm>
            <a:off x="4001727" y="2432369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97797C8-69EA-4A14-B811-D05A5D4B226B}"/>
              </a:ext>
            </a:extLst>
          </p:cNvPr>
          <p:cNvCxnSpPr>
            <a:stCxn id="7" idx="3"/>
            <a:endCxn id="36" idx="1"/>
          </p:cNvCxnSpPr>
          <p:nvPr/>
        </p:nvCxnSpPr>
        <p:spPr>
          <a:xfrm flipH="1" flipV="1">
            <a:off x="4001727" y="2575376"/>
            <a:ext cx="1411178" cy="2677947"/>
          </a:xfrm>
          <a:prstGeom prst="bentConnector5">
            <a:avLst>
              <a:gd name="adj1" fmla="val -16199"/>
              <a:gd name="adj2" fmla="val 50000"/>
              <a:gd name="adj3" fmla="val 11619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3DB9233-2A8F-4C52-85D4-910C6318FC9B}"/>
              </a:ext>
            </a:extLst>
          </p:cNvPr>
          <p:cNvSpPr/>
          <p:nvPr/>
        </p:nvSpPr>
        <p:spPr>
          <a:xfrm>
            <a:off x="4217818" y="5575567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F6A1A1F-9120-4CB5-8994-96864A7911FC}"/>
              </a:ext>
            </a:extLst>
          </p:cNvPr>
          <p:cNvSpPr/>
          <p:nvPr/>
        </p:nvSpPr>
        <p:spPr>
          <a:xfrm>
            <a:off x="6709992" y="4265588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24D5AFF-1959-4F18-B625-313F1CA4B93D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4476162" y="4408595"/>
            <a:ext cx="2233830" cy="1309979"/>
          </a:xfrm>
          <a:prstGeom prst="bentConnector3">
            <a:avLst>
              <a:gd name="adj1" fmla="val 737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B0AB282-1576-4159-B20C-7293E65B28F4}"/>
              </a:ext>
            </a:extLst>
          </p:cNvPr>
          <p:cNvSpPr/>
          <p:nvPr/>
        </p:nvSpPr>
        <p:spPr>
          <a:xfrm>
            <a:off x="831920" y="6010388"/>
            <a:ext cx="989267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CD816B-1AAA-48F0-BE26-FDBAB992D8E2}"/>
              </a:ext>
            </a:extLst>
          </p:cNvPr>
          <p:cNvSpPr/>
          <p:nvPr/>
        </p:nvSpPr>
        <p:spPr>
          <a:xfrm>
            <a:off x="6671326" y="4763865"/>
            <a:ext cx="1335871" cy="654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A5E4711-E10E-47E9-BB4F-8A74344F62EC}"/>
              </a:ext>
            </a:extLst>
          </p:cNvPr>
          <p:cNvCxnSpPr>
            <a:cxnSpLocks/>
            <a:stCxn id="40" idx="2"/>
            <a:endCxn id="41" idx="2"/>
          </p:cNvCxnSpPr>
          <p:nvPr/>
        </p:nvCxnSpPr>
        <p:spPr>
          <a:xfrm rot="5400000" flipH="1" flipV="1">
            <a:off x="3893876" y="2851015"/>
            <a:ext cx="878064" cy="6012708"/>
          </a:xfrm>
          <a:prstGeom prst="bentConnector3">
            <a:avLst>
              <a:gd name="adj1" fmla="val -2603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7A685E8-181B-4F31-BFAB-202273300990}"/>
              </a:ext>
            </a:extLst>
          </p:cNvPr>
          <p:cNvSpPr/>
          <p:nvPr/>
        </p:nvSpPr>
        <p:spPr>
          <a:xfrm>
            <a:off x="1194999" y="4719786"/>
            <a:ext cx="226372" cy="246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3DA67E-05F5-4001-9B8A-09165BAC1550}"/>
              </a:ext>
            </a:extLst>
          </p:cNvPr>
          <p:cNvSpPr/>
          <p:nvPr/>
        </p:nvSpPr>
        <p:spPr>
          <a:xfrm>
            <a:off x="1749858" y="5152088"/>
            <a:ext cx="226372" cy="246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5B80A4A-A454-4AD1-832D-0C0F3DDCD42A}"/>
              </a:ext>
            </a:extLst>
          </p:cNvPr>
          <p:cNvCxnSpPr>
            <a:stCxn id="45" idx="3"/>
            <a:endCxn id="46" idx="0"/>
          </p:cNvCxnSpPr>
          <p:nvPr/>
        </p:nvCxnSpPr>
        <p:spPr>
          <a:xfrm>
            <a:off x="1421371" y="4843142"/>
            <a:ext cx="441673" cy="3089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38CC7C-5A47-4B8C-9307-7B006D5BA623}"/>
              </a:ext>
            </a:extLst>
          </p:cNvPr>
          <p:cNvSpPr/>
          <p:nvPr/>
        </p:nvSpPr>
        <p:spPr>
          <a:xfrm>
            <a:off x="7865269" y="2432370"/>
            <a:ext cx="409575" cy="3203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0D5B7D-8859-4B28-96E4-1F4360D28AEE}"/>
              </a:ext>
            </a:extLst>
          </p:cNvPr>
          <p:cNvSpPr/>
          <p:nvPr/>
        </p:nvSpPr>
        <p:spPr>
          <a:xfrm>
            <a:off x="2390775" y="4281865"/>
            <a:ext cx="407194" cy="33121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FCB5938-55C2-4261-B2DE-F0A9597C86CE}"/>
              </a:ext>
            </a:extLst>
          </p:cNvPr>
          <p:cNvCxnSpPr>
            <a:stCxn id="43" idx="0"/>
            <a:endCxn id="9" idx="0"/>
          </p:cNvCxnSpPr>
          <p:nvPr/>
        </p:nvCxnSpPr>
        <p:spPr>
          <a:xfrm rot="5400000" flipH="1" flipV="1">
            <a:off x="4407467" y="619276"/>
            <a:ext cx="1849495" cy="5475685"/>
          </a:xfrm>
          <a:prstGeom prst="bentConnector3">
            <a:avLst>
              <a:gd name="adj1" fmla="val 11236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05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  <p:bldP spid="9" grpId="0" animBg="1"/>
      <p:bldP spid="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1511710" y="2251441"/>
                <a:ext cx="7379724" cy="773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710" y="2251441"/>
                <a:ext cx="7379724" cy="773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127954" y="2986769"/>
                <a:ext cx="2561214" cy="928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954" y="2986769"/>
                <a:ext cx="2561214" cy="928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1053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105303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6678700" y="4793937"/>
                <a:ext cx="218559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700" y="4793937"/>
                <a:ext cx="2185598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04BF86-4DB3-436A-BFF0-44745589E133}"/>
                  </a:ext>
                </a:extLst>
              </p:cNvPr>
              <p:cNvSpPr txBox="1"/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04BF86-4DB3-436A-BFF0-44745589E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blipFill>
                <a:blip r:embed="rId8"/>
                <a:stretch>
                  <a:fillRect l="-4523" t="-2222" r="-50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13B7F1-9A8D-4792-A494-54AA8927F79B}"/>
                  </a:ext>
                </a:extLst>
              </p:cNvPr>
              <p:cNvSpPr txBox="1"/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drop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dirty="0"/>
                  <a:t> terms,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13B7F1-9A8D-4792-A494-54AA8927F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blipFill>
                <a:blip r:embed="rId9"/>
                <a:stretch>
                  <a:fillRect l="-106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CB57F9-AA4A-497A-B4FC-54647D5BEB6D}"/>
                  </a:ext>
                </a:extLst>
              </p:cNvPr>
              <p:cNvSpPr txBox="1"/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CB57F9-AA4A-497A-B4FC-54647D5BE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ACBBBC-1C10-48C3-8453-379F31DA0DA9}"/>
                  </a:ext>
                </a:extLst>
              </p:cNvPr>
              <p:cNvSpPr txBox="1"/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Lowest power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term in </a:t>
                </a:r>
                <a:r>
                  <a:rPr lang="en-US" b="1" dirty="0"/>
                  <a:t>numerator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ACBBBC-1C10-48C3-8453-379F31DA0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48F026A1-9C96-4FAB-A152-6FC5B34716BE}"/>
              </a:ext>
            </a:extLst>
          </p:cNvPr>
          <p:cNvSpPr/>
          <p:nvPr/>
        </p:nvSpPr>
        <p:spPr>
          <a:xfrm>
            <a:off x="1663729" y="4439699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BC774D-FBCD-4ADA-A286-3191BE9C7847}"/>
              </a:ext>
            </a:extLst>
          </p:cNvPr>
          <p:cNvSpPr/>
          <p:nvPr/>
        </p:nvSpPr>
        <p:spPr>
          <a:xfrm>
            <a:off x="1663729" y="5771081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4634A5-91FA-4FE8-B7C8-010CBFE87A14}"/>
                  </a:ext>
                </a:extLst>
              </p:cNvPr>
              <p:cNvSpPr txBox="1"/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4634A5-91FA-4FE8-B7C8-010CBFE87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blipFill>
                <a:blip r:embed="rId12"/>
                <a:stretch>
                  <a:fillRect l="-5208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28453FB-89B7-41B8-BC86-E081EE15BA52}"/>
              </a:ext>
            </a:extLst>
          </p:cNvPr>
          <p:cNvSpPr/>
          <p:nvPr/>
        </p:nvSpPr>
        <p:spPr>
          <a:xfrm>
            <a:off x="805846" y="5049005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0759FC-AB27-4ED5-B771-61926DB750EA}"/>
              </a:ext>
            </a:extLst>
          </p:cNvPr>
          <p:cNvSpPr/>
          <p:nvPr/>
        </p:nvSpPr>
        <p:spPr>
          <a:xfrm>
            <a:off x="805846" y="5979733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A30BC8D-A460-441F-BBBB-3B2A1756EB6A}"/>
              </a:ext>
            </a:extLst>
          </p:cNvPr>
          <p:cNvCxnSpPr>
            <a:stCxn id="34" idx="2"/>
            <a:endCxn id="33" idx="1"/>
          </p:cNvCxnSpPr>
          <p:nvPr/>
        </p:nvCxnSpPr>
        <p:spPr>
          <a:xfrm rot="5400000" flipH="1">
            <a:off x="318237" y="5710276"/>
            <a:ext cx="1104390" cy="129172"/>
          </a:xfrm>
          <a:prstGeom prst="bentConnector4">
            <a:avLst>
              <a:gd name="adj1" fmla="val -20699"/>
              <a:gd name="adj2" fmla="val 2769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CA77239-A713-4B3A-8836-DC955BDFFBB2}"/>
              </a:ext>
            </a:extLst>
          </p:cNvPr>
          <p:cNvCxnSpPr>
            <a:cxnSpLocks/>
            <a:stCxn id="25" idx="3"/>
            <a:endCxn id="8" idx="1"/>
          </p:cNvCxnSpPr>
          <p:nvPr/>
        </p:nvCxnSpPr>
        <p:spPr>
          <a:xfrm flipV="1">
            <a:off x="5368664" y="3460594"/>
            <a:ext cx="759290" cy="177682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2B31CC-DC8F-413E-8718-D84F3E6EF991}"/>
              </a:ext>
            </a:extLst>
          </p:cNvPr>
          <p:cNvSpPr/>
          <p:nvPr/>
        </p:nvSpPr>
        <p:spPr>
          <a:xfrm>
            <a:off x="6127954" y="3333135"/>
            <a:ext cx="222853" cy="254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FB9C5D-7E40-47E0-844C-8E4A9A263C75}"/>
              </a:ext>
            </a:extLst>
          </p:cNvPr>
          <p:cNvSpPr/>
          <p:nvPr/>
        </p:nvSpPr>
        <p:spPr>
          <a:xfrm>
            <a:off x="5145811" y="5109956"/>
            <a:ext cx="222853" cy="254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2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1511710" y="2251441"/>
                <a:ext cx="7379724" cy="546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710" y="2251441"/>
                <a:ext cx="7379724" cy="546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039466" y="2986769"/>
                <a:ext cx="3005246" cy="936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5040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5184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466" y="2986769"/>
                <a:ext cx="3005246" cy="936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445139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445139" cy="520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5775807" y="4814473"/>
                <a:ext cx="3243580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807" y="4814473"/>
                <a:ext cx="3243580" cy="5204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4FA07CB-7851-4361-B2FF-D4B395E4F840}"/>
              </a:ext>
            </a:extLst>
          </p:cNvPr>
          <p:cNvGrpSpPr/>
          <p:nvPr/>
        </p:nvGrpSpPr>
        <p:grpSpPr>
          <a:xfrm>
            <a:off x="761602" y="4302943"/>
            <a:ext cx="5589205" cy="2046123"/>
            <a:chOff x="1695817" y="4024304"/>
            <a:chExt cx="5589205" cy="2046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/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𝑃𝑜𝑙𝑦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23" t="-2222" r="-50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/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Expand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, drop all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dirty="0"/>
                    <a:t> terms, solve for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0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/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/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= Lowest power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dirty="0"/>
                    <a:t> term in </a:t>
                  </a:r>
                  <a:r>
                    <a:rPr lang="en-US" b="1" dirty="0"/>
                    <a:t>numerator</a:t>
                  </a: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026A1-9C96-4FAB-A152-6FC5B34716BE}"/>
                </a:ext>
              </a:extLst>
            </p:cNvPr>
            <p:cNvSpPr/>
            <p:nvPr/>
          </p:nvSpPr>
          <p:spPr>
            <a:xfrm>
              <a:off x="2597944" y="4161060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BC774D-FBCD-4ADA-A286-3191BE9C7847}"/>
                </a:ext>
              </a:extLst>
            </p:cNvPr>
            <p:cNvSpPr/>
            <p:nvPr/>
          </p:nvSpPr>
          <p:spPr>
            <a:xfrm>
              <a:off x="2597944" y="5492442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/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208" r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8453FB-89B7-41B8-BC86-E081EE15BA52}"/>
                </a:ext>
              </a:extLst>
            </p:cNvPr>
            <p:cNvSpPr/>
            <p:nvPr/>
          </p:nvSpPr>
          <p:spPr>
            <a:xfrm>
              <a:off x="1740061" y="4770366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0759FC-AB27-4ED5-B771-61926DB750EA}"/>
                </a:ext>
              </a:extLst>
            </p:cNvPr>
            <p:cNvSpPr/>
            <p:nvPr/>
          </p:nvSpPr>
          <p:spPr>
            <a:xfrm>
              <a:off x="1740061" y="5701094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EA30BC8D-A460-441F-BBBB-3B2A1756EB6A}"/>
                </a:ext>
              </a:extLst>
            </p:cNvPr>
            <p:cNvCxnSpPr>
              <a:stCxn id="34" idx="2"/>
              <a:endCxn id="33" idx="1"/>
            </p:cNvCxnSpPr>
            <p:nvPr/>
          </p:nvCxnSpPr>
          <p:spPr>
            <a:xfrm rot="5400000" flipH="1">
              <a:off x="1252452" y="5431637"/>
              <a:ext cx="1104390" cy="129172"/>
            </a:xfrm>
            <a:prstGeom prst="bentConnector4">
              <a:avLst>
                <a:gd name="adj1" fmla="val -20699"/>
                <a:gd name="adj2" fmla="val 27697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583F507-FAFA-48FA-9E12-21B29243D90E}"/>
              </a:ext>
            </a:extLst>
          </p:cNvPr>
          <p:cNvSpPr/>
          <p:nvPr/>
        </p:nvSpPr>
        <p:spPr>
          <a:xfrm>
            <a:off x="6481919" y="2986769"/>
            <a:ext cx="1054507" cy="498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C22129-71D9-4F48-8A49-95ACB3BBAF69}"/>
              </a:ext>
            </a:extLst>
          </p:cNvPr>
          <p:cNvSpPr/>
          <p:nvPr/>
        </p:nvSpPr>
        <p:spPr>
          <a:xfrm>
            <a:off x="6759365" y="4229597"/>
            <a:ext cx="14288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69A35E0-65C9-4BE2-82A8-8739C1642395}"/>
              </a:ext>
            </a:extLst>
          </p:cNvPr>
          <p:cNvCxnSpPr>
            <a:cxnSpLocks/>
            <a:stCxn id="7" idx="1"/>
            <a:endCxn id="24" idx="1"/>
          </p:cNvCxnSpPr>
          <p:nvPr/>
        </p:nvCxnSpPr>
        <p:spPr>
          <a:xfrm rot="10800000" flipH="1" flipV="1">
            <a:off x="6481919" y="3235975"/>
            <a:ext cx="277446" cy="1132122"/>
          </a:xfrm>
          <a:prstGeom prst="bentConnector3">
            <a:avLst>
              <a:gd name="adj1" fmla="val -34552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C968340-86CE-4DE2-93CA-FB5595FFA270}"/>
              </a:ext>
            </a:extLst>
          </p:cNvPr>
          <p:cNvSpPr/>
          <p:nvPr/>
        </p:nvSpPr>
        <p:spPr>
          <a:xfrm>
            <a:off x="5110316" y="1334053"/>
            <a:ext cx="508819" cy="63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E6CC1E-7444-480A-B490-50A0D3892E39}"/>
              </a:ext>
            </a:extLst>
          </p:cNvPr>
          <p:cNvSpPr/>
          <p:nvPr/>
        </p:nvSpPr>
        <p:spPr>
          <a:xfrm>
            <a:off x="3743632" y="2341618"/>
            <a:ext cx="1787013" cy="456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ABB24B2-A7A7-44A8-87E5-EB18FABA79E6}"/>
              </a:ext>
            </a:extLst>
          </p:cNvPr>
          <p:cNvCxnSpPr>
            <a:cxnSpLocks/>
            <a:stCxn id="14" idx="2"/>
            <a:endCxn id="36" idx="0"/>
          </p:cNvCxnSpPr>
          <p:nvPr/>
        </p:nvCxnSpPr>
        <p:spPr>
          <a:xfrm rot="5400000">
            <a:off x="4814311" y="1791202"/>
            <a:ext cx="373245" cy="72758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66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11329F72-0233-4C64-A2B2-DF7FB8C17991}"/>
              </a:ext>
            </a:extLst>
          </p:cNvPr>
          <p:cNvSpPr/>
          <p:nvPr/>
        </p:nvSpPr>
        <p:spPr>
          <a:xfrm rot="10227664">
            <a:off x="2007109" y="3062613"/>
            <a:ext cx="658489" cy="616101"/>
          </a:xfrm>
          <a:prstGeom prst="arc">
            <a:avLst>
              <a:gd name="adj1" fmla="val 16384032"/>
              <a:gd name="adj2" fmla="val 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51526-001E-4860-B72A-36768D7996C8}"/>
                  </a:ext>
                </a:extLst>
              </p:cNvPr>
              <p:cNvSpPr txBox="1"/>
              <p:nvPr/>
            </p:nvSpPr>
            <p:spPr>
              <a:xfrm>
                <a:off x="2013154" y="3590517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51526-001E-4860-B72A-36768D79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154" y="3590517"/>
                <a:ext cx="16908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16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1629229" cy="276999"/>
              </a:xfrm>
              <a:prstGeom prst="rect">
                <a:avLst/>
              </a:prstGeom>
              <a:blipFill>
                <a:blip r:embed="rId9"/>
                <a:stretch>
                  <a:fillRect l="-2996" t="-4348" r="-48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05F24A-7860-495E-AD4A-0BE05E03328E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invert an infinite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/>
              <p:nvPr/>
            </p:nvSpPr>
            <p:spPr>
              <a:xfrm>
                <a:off x="2856060" y="5256267"/>
                <a:ext cx="592707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362880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060" y="5256267"/>
                <a:ext cx="5927072" cy="5204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1A67F0-7598-4F2E-B1F1-CB1C745935A2}"/>
              </a:ext>
            </a:extLst>
          </p:cNvPr>
          <p:cNvSpPr/>
          <p:nvPr/>
        </p:nvSpPr>
        <p:spPr>
          <a:xfrm>
            <a:off x="2772697" y="5170513"/>
            <a:ext cx="6093799" cy="69197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F01DC9-EC32-43C4-932B-B10C9BF5B8A2}"/>
                  </a:ext>
                </a:extLst>
              </p:cNvPr>
              <p:cNvSpPr txBox="1"/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F01DC9-EC32-43C4-932B-B10C9BF5B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blipFill>
                <a:blip r:embed="rId11"/>
                <a:stretch>
                  <a:fillRect l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3FEC09-C2FC-4462-BA87-298C19CB367B}"/>
                  </a:ext>
                </a:extLst>
              </p:cNvPr>
              <p:cNvSpPr txBox="1"/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3FEC09-C2FC-4462-BA87-298C19CB3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blipFill>
                <a:blip r:embed="rId12"/>
                <a:stretch>
                  <a:fillRect l="-4036" r="-2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54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A130EA-80CB-44FB-BBE0-1014B8AE0839}"/>
              </a:ext>
            </a:extLst>
          </p:cNvPr>
          <p:cNvGrpSpPr/>
          <p:nvPr/>
        </p:nvGrpSpPr>
        <p:grpSpPr>
          <a:xfrm>
            <a:off x="3846564" y="3651997"/>
            <a:ext cx="1450873" cy="2464248"/>
            <a:chOff x="3790336" y="3651997"/>
            <a:chExt cx="1450873" cy="24642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5EF865-E660-4847-8179-DD898828E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3268" y="3651997"/>
              <a:ext cx="1305011" cy="17914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BA7BD0-7BFF-4714-9C3A-6D2239C5BC47}"/>
                </a:ext>
              </a:extLst>
            </p:cNvPr>
            <p:cNvSpPr txBox="1"/>
            <p:nvPr/>
          </p:nvSpPr>
          <p:spPr>
            <a:xfrm>
              <a:off x="3790336" y="5469914"/>
              <a:ext cx="14508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Isaac Newton</a:t>
              </a:r>
            </a:p>
            <a:p>
              <a:pPr algn="ctr"/>
              <a:r>
                <a:rPr lang="en-US" dirty="0"/>
                <a:t>(1643-1727)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/>
              <p:nvPr/>
            </p:nvSpPr>
            <p:spPr>
              <a:xfrm>
                <a:off x="2518993" y="1777030"/>
                <a:ext cx="565116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362880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993" y="1777030"/>
                <a:ext cx="5651162" cy="520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6A704C-7121-43EB-A78B-7CFEC8E90A04}"/>
                  </a:ext>
                </a:extLst>
              </p:cNvPr>
              <p:cNvSpPr txBox="1"/>
              <p:nvPr/>
            </p:nvSpPr>
            <p:spPr>
              <a:xfrm>
                <a:off x="2518993" y="2605942"/>
                <a:ext cx="528330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720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40320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6A704C-7121-43EB-A78B-7CFEC8E90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993" y="2605942"/>
                <a:ext cx="5283305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E10A9D41-B806-42E6-AE7D-91FA60EDFF95}"/>
              </a:ext>
            </a:extLst>
          </p:cNvPr>
          <p:cNvSpPr/>
          <p:nvPr/>
        </p:nvSpPr>
        <p:spPr>
          <a:xfrm>
            <a:off x="2156201" y="2037260"/>
            <a:ext cx="362792" cy="9345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6582E-A367-4CFE-9090-47B939FAD7A2}"/>
              </a:ext>
            </a:extLst>
          </p:cNvPr>
          <p:cNvSpPr txBox="1"/>
          <p:nvPr/>
        </p:nvSpPr>
        <p:spPr>
          <a:xfrm>
            <a:off x="1097276" y="2204447"/>
            <a:ext cx="8775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1</a:t>
            </a:r>
            <a:r>
              <a:rPr lang="en-US" sz="1100" b="1" baseline="30000" dirty="0"/>
              <a:t>st</a:t>
            </a:r>
            <a:r>
              <a:rPr lang="en-US" sz="1100" b="1" dirty="0"/>
              <a:t> Derivative checks out!</a:t>
            </a:r>
          </a:p>
        </p:txBody>
      </p:sp>
    </p:spTree>
    <p:extLst>
      <p:ext uri="{BB962C8B-B14F-4D97-AF65-F5344CB8AC3E}">
        <p14:creationId xmlns:p14="http://schemas.microsoft.com/office/powerpoint/2010/main" val="139473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From  Binomial Theorem to Calculus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0B9DB-ED0E-4DF5-94BE-B819C60F7270}"/>
              </a:ext>
            </a:extLst>
          </p:cNvPr>
          <p:cNvSpPr txBox="1"/>
          <p:nvPr/>
        </p:nvSpPr>
        <p:spPr>
          <a:xfrm>
            <a:off x="2906353" y="5621785"/>
            <a:ext cx="333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Isaac Newton (1669, age 26)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F80733-8013-430B-9154-AB695593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1595507"/>
            <a:ext cx="8229600" cy="389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39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affect of sampling rate on </a:t>
            </a:r>
            <a:r>
              <a:rPr lang="en-US" sz="2400" b="1" dirty="0">
                <a:solidFill>
                  <a:srgbClr val="FF0000"/>
                </a:solidFill>
              </a:rPr>
              <a:t>aliasing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</a:t>
            </a:r>
            <a:r>
              <a:rPr lang="en-US" sz="2400" b="1" dirty="0"/>
              <a:t>Nyquist Sampling Theorem</a:t>
            </a:r>
            <a:endParaRPr lang="en-US" sz="2400" b="1" dirty="0">
              <a:solidFill>
                <a:srgbClr val="7030A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/>
              <a:t>Classical Wave Equation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</a:rPr>
              <a:t>Finite Differences </a:t>
            </a:r>
            <a:r>
              <a:rPr lang="en-US" sz="2400" dirty="0"/>
              <a:t>for Partial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</a:t>
            </a:r>
            <a:r>
              <a:rPr lang="en-US" sz="2400" i="1" dirty="0"/>
              <a:t>Mechanical</a:t>
            </a:r>
            <a:r>
              <a:rPr lang="en-US" sz="2400" dirty="0"/>
              <a:t> Waves on a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the </a:t>
            </a:r>
            <a:r>
              <a:rPr lang="en-US" sz="2400" b="1" dirty="0">
                <a:solidFill>
                  <a:srgbClr val="00B050"/>
                </a:solidFill>
              </a:rPr>
              <a:t>Electromagnetic Field </a:t>
            </a:r>
            <a:r>
              <a:rPr lang="en-US" sz="2400" dirty="0"/>
              <a:t>Wave Phase </a:t>
            </a:r>
            <a:r>
              <a:rPr lang="en-US" sz="2400" u="sng" dirty="0"/>
              <a:t>Speed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5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90964E-F9BA-47CA-A5BF-292CE61A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2BE36-296C-4888-AC3B-89BE358C2D3A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98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DC7BB9-C254-4319-B4B2-3357DB5D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C76FC-5ED5-423B-80D7-F540A125CD48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00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2E727D-6C67-4EE3-842B-B5D09F73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AB901-5FED-4D4B-BCE3-562491DBD90C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092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90ED5AC-1727-4014-BCA5-B76D0C4F2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2F0C8-21B4-4E27-A78F-EC25064D2879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35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E93D10-114D-432B-B6A7-52094D4B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FF141-BBE2-4F49-9394-B3B8FF412DC0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44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B8DE53-CE7F-47CD-B35B-F4869C3A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9310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BAE13-9422-41FD-B439-34270133DD30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64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2328B-465F-4870-BB68-EE234EE6D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9310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AEBEA-2720-4BFF-AC8A-A499ED57074B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27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B0493-6E7A-447E-940D-D97BE221F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68581"/>
            <a:ext cx="7923809" cy="47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74EB9-7C28-4635-A639-7F6CB4327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632" y="839604"/>
            <a:ext cx="1284718" cy="1559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4B76FC-45AF-4D4C-BF9A-1C78F96E0667}"/>
              </a:ext>
            </a:extLst>
          </p:cNvPr>
          <p:cNvSpPr txBox="1"/>
          <p:nvPr/>
        </p:nvSpPr>
        <p:spPr>
          <a:xfrm>
            <a:off x="7230632" y="2493389"/>
            <a:ext cx="1284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Brook Taylor</a:t>
            </a:r>
          </a:p>
          <a:p>
            <a:pPr algn="ctr"/>
            <a:r>
              <a:rPr lang="en-US" sz="1600" dirty="0"/>
              <a:t>(1685-1731)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BBBE0-F222-495C-88F5-3417CBC4C41B}"/>
              </a:ext>
            </a:extLst>
          </p:cNvPr>
          <p:cNvSpPr/>
          <p:nvPr/>
        </p:nvSpPr>
        <p:spPr>
          <a:xfrm>
            <a:off x="4328652" y="2204884"/>
            <a:ext cx="154858" cy="193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3E99B-0276-4AA9-80A6-9F18F9105C8F}"/>
              </a:ext>
            </a:extLst>
          </p:cNvPr>
          <p:cNvSpPr/>
          <p:nvPr/>
        </p:nvSpPr>
        <p:spPr>
          <a:xfrm>
            <a:off x="2217174" y="4606413"/>
            <a:ext cx="437536" cy="334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544E57A-CC7D-4E26-A366-AA13774E2EEF}"/>
              </a:ext>
            </a:extLst>
          </p:cNvPr>
          <p:cNvCxnSpPr>
            <a:stCxn id="6" idx="3"/>
            <a:endCxn id="10" idx="0"/>
          </p:cNvCxnSpPr>
          <p:nvPr/>
        </p:nvCxnSpPr>
        <p:spPr>
          <a:xfrm flipH="1">
            <a:off x="2435942" y="2301835"/>
            <a:ext cx="2047568" cy="2304578"/>
          </a:xfrm>
          <a:prstGeom prst="bentConnector4">
            <a:avLst>
              <a:gd name="adj1" fmla="val -11164"/>
              <a:gd name="adj2" fmla="val 7354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21F115C-46EF-4378-9F16-88671CB9E545}"/>
              </a:ext>
            </a:extLst>
          </p:cNvPr>
          <p:cNvSpPr/>
          <p:nvPr/>
        </p:nvSpPr>
        <p:spPr>
          <a:xfrm>
            <a:off x="4328652" y="3429000"/>
            <a:ext cx="154858" cy="193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D5253B-BD19-4870-AC61-0CE3B20B661B}"/>
              </a:ext>
            </a:extLst>
          </p:cNvPr>
          <p:cNvSpPr/>
          <p:nvPr/>
        </p:nvSpPr>
        <p:spPr>
          <a:xfrm>
            <a:off x="7137110" y="4599204"/>
            <a:ext cx="568922" cy="334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7CCBA15-5C9E-4694-A33A-588C3009F4A8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4483510" y="3525951"/>
            <a:ext cx="2938061" cy="107325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6269EF-1703-F561-D470-9BCC0A006522}"/>
              </a:ext>
            </a:extLst>
          </p:cNvPr>
          <p:cNvSpPr txBox="1"/>
          <p:nvPr/>
        </p:nvSpPr>
        <p:spPr>
          <a:xfrm>
            <a:off x="7961435" y="3053854"/>
            <a:ext cx="997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Integration by Parts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FC0441-50DE-C796-3774-361F19260867}"/>
              </a:ext>
            </a:extLst>
          </p:cNvPr>
          <p:cNvSpPr/>
          <p:nvPr/>
        </p:nvSpPr>
        <p:spPr>
          <a:xfrm>
            <a:off x="688181" y="4606413"/>
            <a:ext cx="496042" cy="3342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D3B4A-0D1B-CB1B-95A2-6D8C85684CF5}"/>
              </a:ext>
            </a:extLst>
          </p:cNvPr>
          <p:cNvSpPr/>
          <p:nvPr/>
        </p:nvSpPr>
        <p:spPr>
          <a:xfrm>
            <a:off x="1184223" y="5493331"/>
            <a:ext cx="1566472" cy="6451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590ECA8-B77D-B3E2-3D2E-512A270A4021}"/>
              </a:ext>
            </a:extLst>
          </p:cNvPr>
          <p:cNvCxnSpPr>
            <a:cxnSpLocks/>
            <a:stCxn id="7" idx="2"/>
            <a:endCxn id="16" idx="1"/>
          </p:cNvCxnSpPr>
          <p:nvPr/>
        </p:nvCxnSpPr>
        <p:spPr>
          <a:xfrm rot="16200000" flipH="1">
            <a:off x="622616" y="5254295"/>
            <a:ext cx="875192" cy="248021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6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540C98-533D-4555-AFD0-794136564227}"/>
              </a:ext>
            </a:extLst>
          </p:cNvPr>
          <p:cNvGrpSpPr/>
          <p:nvPr/>
        </p:nvGrpSpPr>
        <p:grpSpPr>
          <a:xfrm>
            <a:off x="7230632" y="839604"/>
            <a:ext cx="1284718" cy="2238560"/>
            <a:chOff x="7230632" y="839604"/>
            <a:chExt cx="1284718" cy="22385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174EB9-7C28-4635-A639-7F6CB4327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0632" y="839604"/>
              <a:ext cx="1284718" cy="155918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4B76FC-45AF-4D4C-BF9A-1C78F96E0667}"/>
                </a:ext>
              </a:extLst>
            </p:cNvPr>
            <p:cNvSpPr txBox="1"/>
            <p:nvPr/>
          </p:nvSpPr>
          <p:spPr>
            <a:xfrm>
              <a:off x="7230632" y="2493389"/>
              <a:ext cx="1284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Brook Taylor</a:t>
              </a:r>
            </a:p>
            <a:p>
              <a:pPr algn="ctr"/>
              <a:r>
                <a:rPr lang="en-US" sz="1600" dirty="0"/>
                <a:t>(1685-1731)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9102F4-0C34-4E48-910A-3A906F826493}"/>
              </a:ext>
            </a:extLst>
          </p:cNvPr>
          <p:cNvGrpSpPr/>
          <p:nvPr/>
        </p:nvGrpSpPr>
        <p:grpSpPr>
          <a:xfrm>
            <a:off x="3145520" y="1770169"/>
            <a:ext cx="2852960" cy="2031214"/>
            <a:chOff x="2559698" y="3725739"/>
            <a:chExt cx="2852960" cy="20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7AEE00-06BE-4E90-B3E1-923FF42A1D0A}"/>
                    </a:ext>
                  </a:extLst>
                </p:cNvPr>
                <p:cNvSpPr txBox="1"/>
                <p:nvPr/>
              </p:nvSpPr>
              <p:spPr>
                <a:xfrm>
                  <a:off x="2559698" y="3725739"/>
                  <a:ext cx="2852960" cy="7555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7AEE00-06BE-4E90-B3E1-923FF42A1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698" y="3725739"/>
                  <a:ext cx="2852960" cy="755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EAAB93-E389-48B3-9CC3-B581DCBA09D8}"/>
                    </a:ext>
                  </a:extLst>
                </p:cNvPr>
                <p:cNvSpPr txBox="1"/>
                <p:nvPr/>
              </p:nvSpPr>
              <p:spPr>
                <a:xfrm>
                  <a:off x="2559698" y="5001425"/>
                  <a:ext cx="2443810" cy="7555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EAAB93-E389-48B3-9CC3-B581DCBA0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698" y="5001425"/>
                  <a:ext cx="2443810" cy="7555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BE292378-5226-4C52-B926-3A94B96A5956}"/>
              </a:ext>
            </a:extLst>
          </p:cNvPr>
          <p:cNvSpPr/>
          <p:nvPr/>
        </p:nvSpPr>
        <p:spPr>
          <a:xfrm>
            <a:off x="2582295" y="2147933"/>
            <a:ext cx="541101" cy="131768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B798D1-BF2C-4AE6-843D-91D79B47D6C2}"/>
                  </a:ext>
                </a:extLst>
              </p:cNvPr>
              <p:cNvSpPr txBox="1"/>
              <p:nvPr/>
            </p:nvSpPr>
            <p:spPr>
              <a:xfrm>
                <a:off x="379105" y="2398785"/>
                <a:ext cx="2150339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It is not obvious  from these formulas that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func>
                      <m:func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b="1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B798D1-BF2C-4AE6-843D-91D79B47D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05" y="2398785"/>
                <a:ext cx="2150339" cy="944169"/>
              </a:xfrm>
              <a:prstGeom prst="rect">
                <a:avLst/>
              </a:prstGeom>
              <a:blipFill>
                <a:blip r:embed="rId6"/>
                <a:stretch>
                  <a:fillRect t="-1948" r="-1133" b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B12A306-547D-4844-BE71-FEFFACC80E67}"/>
              </a:ext>
            </a:extLst>
          </p:cNvPr>
          <p:cNvSpPr txBox="1"/>
          <p:nvPr/>
        </p:nvSpPr>
        <p:spPr>
          <a:xfrm>
            <a:off x="1289749" y="4332304"/>
            <a:ext cx="61556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Generally, Taylor's Series will converge much </a:t>
            </a:r>
            <a:r>
              <a:rPr lang="en-US" sz="2000" b="1" dirty="0"/>
              <a:t>faster</a:t>
            </a:r>
            <a:r>
              <a:rPr lang="en-US" sz="2000" dirty="0"/>
              <a:t> than Newton's Binomial Expansion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Many physics derivations estimate an equation using a </a:t>
            </a:r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  <a:r>
              <a:rPr lang="en-US" sz="2000" baseline="30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rd</a:t>
            </a:r>
            <a:r>
              <a:rPr lang="en-US" sz="2000" dirty="0"/>
              <a:t> order Taylor Series – it is important to understand how this approximation is built!</a:t>
            </a:r>
          </a:p>
        </p:txBody>
      </p:sp>
    </p:spTree>
    <p:extLst>
      <p:ext uri="{BB962C8B-B14F-4D97-AF65-F5344CB8AC3E}">
        <p14:creationId xmlns:p14="http://schemas.microsoft.com/office/powerpoint/2010/main" val="28962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3F5F0-04D2-459A-B2CD-D565C2E8A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952" y="1635731"/>
            <a:ext cx="5238095" cy="485714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4FF91F-B4ED-4D8B-AB30-AE71C3EA3549}"/>
              </a:ext>
            </a:extLst>
          </p:cNvPr>
          <p:cNvGrpSpPr/>
          <p:nvPr/>
        </p:nvGrpSpPr>
        <p:grpSpPr>
          <a:xfrm>
            <a:off x="5071056" y="2122433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5247FA7-840F-4434-A078-827B1D65E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1E4524-43A6-460B-83C4-A24FA2DA828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5DD068-A8E3-45CA-8A7D-4C8F18A4D573}"/>
              </a:ext>
            </a:extLst>
          </p:cNvPr>
          <p:cNvGrpSpPr/>
          <p:nvPr/>
        </p:nvGrpSpPr>
        <p:grpSpPr>
          <a:xfrm>
            <a:off x="6948334" y="279204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3BEAB5-1B3F-4D6E-97B0-0A742154F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863F9-266C-4DE0-BDF1-9173A163C29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CD2057-FEE6-4D53-BE3F-DACE151B003A}"/>
              </a:ext>
            </a:extLst>
          </p:cNvPr>
          <p:cNvGrpSpPr/>
          <p:nvPr/>
        </p:nvGrpSpPr>
        <p:grpSpPr>
          <a:xfrm>
            <a:off x="6051823" y="392357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CE98FA-284A-425A-A15A-AD311C58302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950A7D-609B-496F-AD56-545C56DF82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C8EE36-D356-4F0E-9CB4-5401DECBBE8E}"/>
              </a:ext>
            </a:extLst>
          </p:cNvPr>
          <p:cNvGrpSpPr/>
          <p:nvPr/>
        </p:nvGrpSpPr>
        <p:grpSpPr>
          <a:xfrm>
            <a:off x="6147688" y="4133034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BDBDE2-D9B5-469F-90F2-912AB283940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8DE197-9EEB-4DB8-9BAC-5B42E0623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8F3D12-CBD0-4F22-AD3B-77E0A8617B6D}"/>
              </a:ext>
            </a:extLst>
          </p:cNvPr>
          <p:cNvGrpSpPr/>
          <p:nvPr/>
        </p:nvGrpSpPr>
        <p:grpSpPr>
          <a:xfrm>
            <a:off x="6457950" y="4495805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6A11DB-2740-4427-A7BC-80D90BB562D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2991207-F294-460E-8C68-AA6F1C0717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6C8655-60B9-4C2A-B346-A652445D218C}"/>
              </a:ext>
            </a:extLst>
          </p:cNvPr>
          <p:cNvGrpSpPr/>
          <p:nvPr/>
        </p:nvGrpSpPr>
        <p:grpSpPr>
          <a:xfrm>
            <a:off x="3822757" y="5387883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68ABD8-BF4A-49C8-B854-B4FC4123D81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6B1470F-5AD9-47E5-924D-A5046D7B7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72AB108-4D51-46A2-870A-1B2AF98166A8}"/>
              </a:ext>
            </a:extLst>
          </p:cNvPr>
          <p:cNvGrpSpPr/>
          <p:nvPr/>
        </p:nvGrpSpPr>
        <p:grpSpPr>
          <a:xfrm>
            <a:off x="3667899" y="5577407"/>
            <a:ext cx="1084769" cy="369332"/>
            <a:chOff x="3912011" y="6259384"/>
            <a:chExt cx="1084769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21C4BD-0B5D-46F7-B04D-E1CC6695BD58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0D7C747-9DB5-44A3-AA15-8B51E0321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22C384F-E68F-40A8-B36C-D72AB1C4FF2B}"/>
              </a:ext>
            </a:extLst>
          </p:cNvPr>
          <p:cNvGrpSpPr/>
          <p:nvPr/>
        </p:nvGrpSpPr>
        <p:grpSpPr>
          <a:xfrm>
            <a:off x="5819456" y="5943083"/>
            <a:ext cx="1084769" cy="369332"/>
            <a:chOff x="3912011" y="6259384"/>
            <a:chExt cx="1084769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FBBD35-2F3B-4696-9875-EC0012E1D718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B6C66B0-15F7-4D75-BECE-30442FCAD5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6772B1-D57A-4029-9199-8F513D5C6FD6}"/>
                  </a:ext>
                </a:extLst>
              </p:cNvPr>
              <p:cNvSpPr txBox="1"/>
              <p:nvPr/>
            </p:nvSpPr>
            <p:spPr>
              <a:xfrm>
                <a:off x="5398713" y="5506080"/>
                <a:ext cx="261815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6772B1-D57A-4029-9199-8F513D5C6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713" y="5506080"/>
                <a:ext cx="2618153" cy="276999"/>
              </a:xfrm>
              <a:prstGeom prst="rect">
                <a:avLst/>
              </a:prstGeom>
              <a:blipFill>
                <a:blip r:embed="rId4"/>
                <a:stretch>
                  <a:fillRect l="-1624" r="-696" b="-29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9D7F542-02F6-47D6-AFD8-89069C57F25C}"/>
              </a:ext>
            </a:extLst>
          </p:cNvPr>
          <p:cNvSpPr/>
          <p:nvPr/>
        </p:nvSpPr>
        <p:spPr>
          <a:xfrm>
            <a:off x="3945194" y="6021455"/>
            <a:ext cx="1423801" cy="1728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9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Pascal's Triangle &amp; Combinations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9CCE5F-D332-432F-B541-FC8848DCCEBB}"/>
                  </a:ext>
                </a:extLst>
              </p:cNvPr>
              <p:cNvSpPr txBox="1"/>
              <p:nvPr/>
            </p:nvSpPr>
            <p:spPr>
              <a:xfrm>
                <a:off x="2329527" y="1527239"/>
                <a:ext cx="2611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9CCE5F-D332-432F-B541-FC8848DCC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1527239"/>
                <a:ext cx="2611805" cy="276999"/>
              </a:xfrm>
              <a:prstGeom prst="rect">
                <a:avLst/>
              </a:prstGeom>
              <a:blipFill>
                <a:blip r:embed="rId3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7027B-1C38-4B3F-BED3-DFBBB3A43754}"/>
                  </a:ext>
                </a:extLst>
              </p:cNvPr>
              <p:cNvSpPr txBox="1"/>
              <p:nvPr/>
            </p:nvSpPr>
            <p:spPr>
              <a:xfrm>
                <a:off x="2329527" y="1960435"/>
                <a:ext cx="3502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7027B-1C38-4B3F-BED3-DFBBB3A43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1960435"/>
                <a:ext cx="3502304" cy="276999"/>
              </a:xfrm>
              <a:prstGeom prst="rect">
                <a:avLst/>
              </a:prstGeom>
              <a:blipFill>
                <a:blip r:embed="rId4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68C4DAE-14E2-4E03-B174-9E65726E9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138" y="2903497"/>
            <a:ext cx="5965723" cy="35893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E19219-18CB-46FC-831E-186DC8722ACB}"/>
              </a:ext>
            </a:extLst>
          </p:cNvPr>
          <p:cNvSpPr/>
          <p:nvPr/>
        </p:nvSpPr>
        <p:spPr>
          <a:xfrm>
            <a:off x="3429000" y="2322871"/>
            <a:ext cx="3229897" cy="406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292F91-6B02-41F9-9014-498981F33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49" y="2040269"/>
            <a:ext cx="1466171" cy="14601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4098B3D-D8F5-431A-9BAB-EEF4DCFC8E1E}"/>
              </a:ext>
            </a:extLst>
          </p:cNvPr>
          <p:cNvSpPr/>
          <p:nvPr/>
        </p:nvSpPr>
        <p:spPr>
          <a:xfrm>
            <a:off x="3681438" y="3738681"/>
            <a:ext cx="1752575" cy="216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D9F2B7-08A7-44F6-B970-9C2D910232B0}"/>
                  </a:ext>
                </a:extLst>
              </p:cNvPr>
              <p:cNvSpPr txBox="1"/>
              <p:nvPr/>
            </p:nvSpPr>
            <p:spPr>
              <a:xfrm>
                <a:off x="2329527" y="2393631"/>
                <a:ext cx="4484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D9F2B7-08A7-44F6-B970-9C2D91023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2393631"/>
                <a:ext cx="4484946" cy="276999"/>
              </a:xfrm>
              <a:prstGeom prst="rect">
                <a:avLst/>
              </a:prstGeom>
              <a:blipFill>
                <a:blip r:embed="rId7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E116BAF-1638-4BD6-B294-C48974C78468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5434013" y="2526080"/>
            <a:ext cx="1224884" cy="1320889"/>
          </a:xfrm>
          <a:prstGeom prst="bentConnector3">
            <a:avLst>
              <a:gd name="adj1" fmla="val -186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5D7A27-EA60-4741-94B9-F08CAE8E164C}"/>
                  </a:ext>
                </a:extLst>
              </p:cNvPr>
              <p:cNvSpPr txBox="1"/>
              <p:nvPr/>
            </p:nvSpPr>
            <p:spPr>
              <a:xfrm>
                <a:off x="6491522" y="4022112"/>
                <a:ext cx="2069028" cy="559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𝑐𝑜𝑒𝑓𝑓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10−5!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5D7A27-EA60-4741-94B9-F08CAE8E1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522" y="4022112"/>
                <a:ext cx="2069028" cy="5596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DCD13E-2ADB-4A16-A7B7-992ED03F10FF}"/>
                  </a:ext>
                </a:extLst>
              </p:cNvPr>
              <p:cNvSpPr txBox="1"/>
              <p:nvPr/>
            </p:nvSpPr>
            <p:spPr>
              <a:xfrm>
                <a:off x="7149218" y="4754701"/>
                <a:ext cx="674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DCD13E-2ADB-4A16-A7B7-992ED03F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218" y="4754701"/>
                <a:ext cx="674864" cy="276999"/>
              </a:xfrm>
              <a:prstGeom prst="rect">
                <a:avLst/>
              </a:prstGeom>
              <a:blipFill>
                <a:blip r:embed="rId9"/>
                <a:stretch>
                  <a:fillRect l="-3636" r="-909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3A98ADD2-4472-460F-8AA5-E6EA9D0F08AB}"/>
              </a:ext>
            </a:extLst>
          </p:cNvPr>
          <p:cNvSpPr/>
          <p:nvPr/>
        </p:nvSpPr>
        <p:spPr>
          <a:xfrm>
            <a:off x="7149218" y="4698185"/>
            <a:ext cx="741169" cy="3651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575F41-9652-4352-B387-8F4B8C653516}"/>
              </a:ext>
            </a:extLst>
          </p:cNvPr>
          <p:cNvSpPr/>
          <p:nvPr/>
        </p:nvSpPr>
        <p:spPr>
          <a:xfrm>
            <a:off x="4380976" y="5003736"/>
            <a:ext cx="364855" cy="2165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FE45E5B-FAEA-43A7-965B-548C7F650E09}"/>
              </a:ext>
            </a:extLst>
          </p:cNvPr>
          <p:cNvCxnSpPr>
            <a:stCxn id="25" idx="2"/>
            <a:endCxn id="26" idx="2"/>
          </p:cNvCxnSpPr>
          <p:nvPr/>
        </p:nvCxnSpPr>
        <p:spPr>
          <a:xfrm rot="5400000">
            <a:off x="5963103" y="3663612"/>
            <a:ext cx="157003" cy="2956399"/>
          </a:xfrm>
          <a:prstGeom prst="bentConnector3">
            <a:avLst>
              <a:gd name="adj1" fmla="val 27848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5A1259-DCEE-41F4-8B2F-26FF5B5F1E8A}"/>
              </a:ext>
            </a:extLst>
          </p:cNvPr>
          <p:cNvGrpSpPr/>
          <p:nvPr/>
        </p:nvGrpSpPr>
        <p:grpSpPr>
          <a:xfrm>
            <a:off x="2919461" y="2814725"/>
            <a:ext cx="1294364" cy="369332"/>
            <a:chOff x="2842559" y="2860848"/>
            <a:chExt cx="1294364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591645-A057-4696-B063-484883854FE5}"/>
                </a:ext>
              </a:extLst>
            </p:cNvPr>
            <p:cNvSpPr txBox="1"/>
            <p:nvPr/>
          </p:nvSpPr>
          <p:spPr>
            <a:xfrm>
              <a:off x="2842559" y="2860848"/>
              <a:ext cx="886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Row 0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91A8D90E-5927-45B4-902C-8B54A89B324D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3729340" y="3045514"/>
              <a:ext cx="407583" cy="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B3ECCD-A16E-4A4A-92E6-BA2C6FF69331}"/>
              </a:ext>
            </a:extLst>
          </p:cNvPr>
          <p:cNvGrpSpPr/>
          <p:nvPr/>
        </p:nvGrpSpPr>
        <p:grpSpPr>
          <a:xfrm>
            <a:off x="1624197" y="4927358"/>
            <a:ext cx="905853" cy="369332"/>
            <a:chOff x="3231070" y="2860848"/>
            <a:chExt cx="90585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616DCF-B76A-420F-97DE-BF042BFD6A71}"/>
                </a:ext>
              </a:extLst>
            </p:cNvPr>
            <p:cNvSpPr txBox="1"/>
            <p:nvPr/>
          </p:nvSpPr>
          <p:spPr>
            <a:xfrm>
              <a:off x="3231070" y="2860848"/>
              <a:ext cx="425424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10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D75DB156-73E8-4AE1-A842-8632823FB551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3656494" y="3045514"/>
              <a:ext cx="480429" cy="0"/>
            </a:xfrm>
            <a:prstGeom prst="bent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05C2285-BC9A-450C-90CC-3E587B8ADB7A}"/>
              </a:ext>
            </a:extLst>
          </p:cNvPr>
          <p:cNvGrpSpPr/>
          <p:nvPr/>
        </p:nvGrpSpPr>
        <p:grpSpPr>
          <a:xfrm>
            <a:off x="1962206" y="3895110"/>
            <a:ext cx="1136126" cy="772762"/>
            <a:chOff x="1796036" y="4127259"/>
            <a:chExt cx="1136126" cy="7727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60322A-7242-4C18-9196-67BDDAC70B40}"/>
                </a:ext>
              </a:extLst>
            </p:cNvPr>
            <p:cNvSpPr txBox="1"/>
            <p:nvPr/>
          </p:nvSpPr>
          <p:spPr>
            <a:xfrm>
              <a:off x="1796036" y="4127259"/>
              <a:ext cx="113612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Column 0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96FD97D3-C9B4-4955-9C9A-2BDF5AD723D0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rot="16200000" flipH="1">
              <a:off x="2393450" y="4481112"/>
              <a:ext cx="389558" cy="448260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24E1736-E4F8-4948-B897-51AB9532B794}"/>
              </a:ext>
            </a:extLst>
          </p:cNvPr>
          <p:cNvGrpSpPr/>
          <p:nvPr/>
        </p:nvGrpSpPr>
        <p:grpSpPr>
          <a:xfrm>
            <a:off x="4438123" y="4239848"/>
            <a:ext cx="226906" cy="766410"/>
            <a:chOff x="4438123" y="4239848"/>
            <a:chExt cx="226906" cy="76641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3D0564-A1A0-4370-86F7-85537F5B154D}"/>
                </a:ext>
              </a:extLst>
            </p:cNvPr>
            <p:cNvSpPr txBox="1"/>
            <p:nvPr/>
          </p:nvSpPr>
          <p:spPr>
            <a:xfrm>
              <a:off x="4438123" y="4239848"/>
              <a:ext cx="226906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455B5273-98C7-4637-9E42-3FB4ABD66696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rot="5400000">
              <a:off x="4353037" y="4807719"/>
              <a:ext cx="397078" cy="0"/>
            </a:xfrm>
            <a:prstGeom prst="bent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01DCEC-7038-4EF6-851A-704FBF85D438}"/>
                  </a:ext>
                </a:extLst>
              </p:cNvPr>
              <p:cNvSpPr txBox="1"/>
              <p:nvPr/>
            </p:nvSpPr>
            <p:spPr>
              <a:xfrm>
                <a:off x="2932162" y="5868532"/>
                <a:ext cx="3279674" cy="3724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01DCEC-7038-4EF6-851A-704FBF85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162" y="5868532"/>
                <a:ext cx="3279674" cy="3724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73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 animBg="1"/>
      <p:bldP spid="17" grpId="0" animBg="1"/>
      <p:bldP spid="12" grpId="0"/>
      <p:bldP spid="23" grpId="0"/>
      <p:bldP spid="25" grpId="0" animBg="1"/>
      <p:bldP spid="26" grpId="0" animBg="1"/>
      <p:bldP spid="5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E819C4-CC89-4C53-AB71-19E79F2E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58" y="1281361"/>
            <a:ext cx="6982220" cy="5388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9BE0BA89-3B95-4827-801B-65A9AB17DB84}"/>
              </a:ext>
            </a:extLst>
          </p:cNvPr>
          <p:cNvSpPr/>
          <p:nvPr/>
        </p:nvSpPr>
        <p:spPr>
          <a:xfrm>
            <a:off x="2110862" y="4549878"/>
            <a:ext cx="1327355" cy="671052"/>
          </a:xfrm>
          <a:prstGeom prst="wedgeRectCallout">
            <a:avLst>
              <a:gd name="adj1" fmla="val 91389"/>
              <a:gd name="adj2" fmla="val 130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This is the exact curve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8E3D3973-B2F6-4549-8D9E-4D536BBE0254}"/>
              </a:ext>
            </a:extLst>
          </p:cNvPr>
          <p:cNvSpPr/>
          <p:nvPr/>
        </p:nvSpPr>
        <p:spPr>
          <a:xfrm>
            <a:off x="628650" y="2495481"/>
            <a:ext cx="2057400" cy="1210104"/>
          </a:xfrm>
          <a:prstGeom prst="wedgeRectCallout">
            <a:avLst>
              <a:gd name="adj1" fmla="val 64866"/>
              <a:gd name="adj2" fmla="val -296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Even with fewer terms, the Taylor series fits closer than Newton's</a:t>
            </a: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C4F01E23-F32E-4991-BF97-197A67EB654C}"/>
              </a:ext>
            </a:extLst>
          </p:cNvPr>
          <p:cNvSpPr/>
          <p:nvPr/>
        </p:nvSpPr>
        <p:spPr>
          <a:xfrm>
            <a:off x="6520721" y="4173019"/>
            <a:ext cx="2286000" cy="1624548"/>
          </a:xfrm>
          <a:prstGeom prst="wedgeRectCallout">
            <a:avLst>
              <a:gd name="adj1" fmla="val -53468"/>
              <a:gd name="adj2" fmla="val -818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Euler's Method tracks better than Taylor's series but after 20 iterations it is no longer estimating well</a:t>
            </a:r>
          </a:p>
        </p:txBody>
      </p:sp>
    </p:spTree>
    <p:extLst>
      <p:ext uri="{BB962C8B-B14F-4D97-AF65-F5344CB8AC3E}">
        <p14:creationId xmlns:p14="http://schemas.microsoft.com/office/powerpoint/2010/main" val="129002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E819C4-CC89-4C53-AB71-19E79F2E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58" y="1281361"/>
            <a:ext cx="6982220" cy="5388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B103B-CB53-FD76-33BB-C6E92124D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222" y="2071992"/>
            <a:ext cx="3419711" cy="416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then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Run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9BE0BA89-3B95-4827-801B-65A9AB17DB84}"/>
              </a:ext>
            </a:extLst>
          </p:cNvPr>
          <p:cNvSpPr/>
          <p:nvPr/>
        </p:nvSpPr>
        <p:spPr>
          <a:xfrm>
            <a:off x="2110862" y="4549878"/>
            <a:ext cx="1327355" cy="671052"/>
          </a:xfrm>
          <a:prstGeom prst="wedgeRectCallout">
            <a:avLst>
              <a:gd name="adj1" fmla="val 91389"/>
              <a:gd name="adj2" fmla="val 130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This is the exact curve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8E3D3973-B2F6-4549-8D9E-4D536BBE0254}"/>
              </a:ext>
            </a:extLst>
          </p:cNvPr>
          <p:cNvSpPr/>
          <p:nvPr/>
        </p:nvSpPr>
        <p:spPr>
          <a:xfrm>
            <a:off x="628650" y="2495481"/>
            <a:ext cx="2057400" cy="1210104"/>
          </a:xfrm>
          <a:prstGeom prst="wedgeRectCallout">
            <a:avLst>
              <a:gd name="adj1" fmla="val 64866"/>
              <a:gd name="adj2" fmla="val -296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Even with fewer terms, the Taylor series fits closer than Newton's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BF295B-1604-4F1C-81E2-772F944AE903}"/>
              </a:ext>
            </a:extLst>
          </p:cNvPr>
          <p:cNvGrpSpPr/>
          <p:nvPr/>
        </p:nvGrpSpPr>
        <p:grpSpPr>
          <a:xfrm>
            <a:off x="7401694" y="2215140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14DE3A-9759-4365-95C0-4095320A0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2FAE3F-5D40-41ED-B680-C963866B295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65FE772-C08D-11CD-7AAE-D86AD57988D4}"/>
              </a:ext>
            </a:extLst>
          </p:cNvPr>
          <p:cNvSpPr/>
          <p:nvPr/>
        </p:nvSpPr>
        <p:spPr>
          <a:xfrm>
            <a:off x="6520721" y="4173019"/>
            <a:ext cx="2286000" cy="1624548"/>
          </a:xfrm>
          <a:prstGeom prst="wedgeRectCallout">
            <a:avLst>
              <a:gd name="adj1" fmla="val -53468"/>
              <a:gd name="adj2" fmla="val -818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Euler's Method tracks better than Taylor's series but after 20 iterations it is no longer estimating well</a:t>
            </a:r>
          </a:p>
        </p:txBody>
      </p:sp>
    </p:spTree>
    <p:extLst>
      <p:ext uri="{BB962C8B-B14F-4D97-AF65-F5344CB8AC3E}">
        <p14:creationId xmlns:p14="http://schemas.microsoft.com/office/powerpoint/2010/main" val="101306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blipFill>
                <a:blip r:embed="rId10"/>
                <a:stretch>
                  <a:fillRect l="-1220" t="-4255" r="-9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47286" y="789913"/>
            <a:ext cx="464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All of Physics is Waves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66901" y="1828799"/>
            <a:ext cx="5410199" cy="3477876"/>
            <a:chOff x="1263446" y="1828799"/>
            <a:chExt cx="5410199" cy="3477876"/>
          </a:xfrm>
        </p:grpSpPr>
        <p:sp>
          <p:nvSpPr>
            <p:cNvPr id="4" name="TextBox 3"/>
            <p:cNvSpPr txBox="1"/>
            <p:nvPr/>
          </p:nvSpPr>
          <p:spPr>
            <a:xfrm>
              <a:off x="1263446" y="1828800"/>
              <a:ext cx="286118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Electrical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Magnetic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Acoustic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Heat Flow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Vibrational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Torsional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Nuclear / Quantum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Gravitational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Oceanic / Tidal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Orbital Precession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Springs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19601" y="1828799"/>
              <a:ext cx="2254044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Pendulums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Tomography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Stock Market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Economics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Astronomical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Fluid Dynamics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Earthquakes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AC / DC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AM / FM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Speech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Heartbeats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05232" y="5648632"/>
            <a:ext cx="651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It is really important that you develop a keen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 understanding of the mathematics of waves!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413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Wave Types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4B760-69A2-48CF-99E6-ADC341E54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00" y="1217858"/>
            <a:ext cx="8096250" cy="45449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FEC790-AA5E-4E47-BEAB-D6409ACD07C1}"/>
              </a:ext>
            </a:extLst>
          </p:cNvPr>
          <p:cNvSpPr/>
          <p:nvPr/>
        </p:nvSpPr>
        <p:spPr>
          <a:xfrm>
            <a:off x="361334" y="3819832"/>
            <a:ext cx="8154015" cy="2376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05" y="1459752"/>
            <a:ext cx="5648991" cy="438148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977581" y="1468581"/>
            <a:ext cx="1076632" cy="5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36110" y="2653368"/>
            <a:ext cx="1076632" cy="5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77581" y="3715252"/>
            <a:ext cx="1076632" cy="5298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36110" y="4944284"/>
            <a:ext cx="1076632" cy="5298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3E97D5-680C-4B71-AD31-F45B482159E4}"/>
              </a:ext>
            </a:extLst>
          </p:cNvPr>
          <p:cNvSpPr txBox="1"/>
          <p:nvPr/>
        </p:nvSpPr>
        <p:spPr>
          <a:xfrm>
            <a:off x="520802" y="2284036"/>
            <a:ext cx="1091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Wavelength is across </a:t>
            </a:r>
            <a:r>
              <a:rPr lang="en-US" sz="1400" b="1" u="sng" dirty="0">
                <a:solidFill>
                  <a:srgbClr val="7030A0"/>
                </a:solidFill>
              </a:rPr>
              <a:t>distance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4467D-2886-4F20-80DD-992A08BA6F1A}"/>
              </a:ext>
            </a:extLst>
          </p:cNvPr>
          <p:cNvSpPr txBox="1"/>
          <p:nvPr/>
        </p:nvSpPr>
        <p:spPr>
          <a:xfrm>
            <a:off x="520802" y="4574952"/>
            <a:ext cx="1091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Period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is across </a:t>
            </a:r>
            <a:r>
              <a:rPr lang="en-US" sz="1400" b="1" u="sng" dirty="0">
                <a:solidFill>
                  <a:srgbClr val="7030A0"/>
                </a:solidFill>
              </a:rPr>
              <a:t>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2FCC8D-E6CD-4843-8F04-1DAACAEA7001}"/>
              </a:ext>
            </a:extLst>
          </p:cNvPr>
          <p:cNvSpPr/>
          <p:nvPr/>
        </p:nvSpPr>
        <p:spPr>
          <a:xfrm>
            <a:off x="361335" y="3517490"/>
            <a:ext cx="7440562" cy="2678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9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26591" y="3210016"/>
                <a:ext cx="2108205" cy="564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𝑷𝒆𝒓𝒊𝒐𝒅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91" y="3210016"/>
                <a:ext cx="2108205" cy="5640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0573" y="4094947"/>
                <a:ext cx="298023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73" y="4094947"/>
                <a:ext cx="2980239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4682" y="4941790"/>
                <a:ext cx="3070007" cy="57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𝑾𝒂𝒗𝒆𝒍𝒆𝒏𝒈𝒕𝒉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82" y="4941790"/>
                <a:ext cx="3070007" cy="573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29221" y="4521439"/>
                <a:ext cx="340054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𝒗𝒆𝒍𝒐𝒄𝒊𝒕𝒚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221" y="4521439"/>
                <a:ext cx="3400546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53789" y="6079352"/>
                <a:ext cx="739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789" y="6079352"/>
                <a:ext cx="739626" cy="276999"/>
              </a:xfrm>
              <a:prstGeom prst="rect">
                <a:avLst/>
              </a:prstGeom>
              <a:blipFill>
                <a:blip r:embed="rId6"/>
                <a:stretch>
                  <a:fillRect l="-4098" t="-2174" r="-983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34163" y="5302446"/>
                <a:ext cx="247811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63" y="5302446"/>
                <a:ext cx="2478114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25988" y="2259768"/>
                <a:ext cx="3694152" cy="524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𝑨𝒏𝒈𝒖𝒍𝒂𝒓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𝒗𝒆𝒍𝒐𝒄𝒊𝒕𝒚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𝑟𝑎𝑑𝑖𝑎𝑛𝑠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988" y="2259768"/>
                <a:ext cx="3694152" cy="5241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7057196" y="573400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 flipV="1">
            <a:off x="8108121" y="5435735"/>
            <a:ext cx="499553" cy="649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9738" y="5835952"/>
                <a:ext cx="2603405" cy="520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𝑾𝒂𝒗𝒆𝒏𝒖𝒎𝒃𝒆𝒓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38" y="5835952"/>
                <a:ext cx="2603405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D2B170-3B25-4134-959B-AEB00119E29F}"/>
                  </a:ext>
                </a:extLst>
              </p:cNvPr>
              <p:cNvSpPr txBox="1"/>
              <p:nvPr/>
            </p:nvSpPr>
            <p:spPr>
              <a:xfrm>
                <a:off x="5643150" y="1261418"/>
                <a:ext cx="1843500" cy="5732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𝑟𝑎𝑑𝑖𝑎𝑛𝑠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D2B170-3B25-4134-959B-AEB00119E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150" y="1261418"/>
                <a:ext cx="1843500" cy="5732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DE40D7-C0F3-4A69-8E4C-586974E7A6B9}"/>
                  </a:ext>
                </a:extLst>
              </p:cNvPr>
              <p:cNvSpPr txBox="1"/>
              <p:nvPr/>
            </p:nvSpPr>
            <p:spPr>
              <a:xfrm>
                <a:off x="6348258" y="2918919"/>
                <a:ext cx="2407382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𝑟𝑎𝑑𝑖𝑎𝑛𝑠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DE40D7-C0F3-4A69-8E4C-586974E7A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258" y="2918919"/>
                <a:ext cx="2407382" cy="6223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F6E83B-E9DB-4DD8-8993-BE7D627ACAA9}"/>
                  </a:ext>
                </a:extLst>
              </p:cNvPr>
              <p:cNvSpPr/>
              <p:nvPr/>
            </p:nvSpPr>
            <p:spPr>
              <a:xfrm>
                <a:off x="6277780" y="3748444"/>
                <a:ext cx="1117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F6E83B-E9DB-4DD8-8993-BE7D627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80" y="3748444"/>
                <a:ext cx="1117935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942030-E23A-420E-A368-7A0E68CD59B8}"/>
              </a:ext>
            </a:extLst>
          </p:cNvPr>
          <p:cNvCxnSpPr>
            <a:cxnSpLocks/>
          </p:cNvCxnSpPr>
          <p:nvPr/>
        </p:nvCxnSpPr>
        <p:spPr>
          <a:xfrm flipV="1">
            <a:off x="7063900" y="335549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8C9FAD-A1D0-42CF-9166-2B0E8BF74A1F}"/>
              </a:ext>
            </a:extLst>
          </p:cNvPr>
          <p:cNvCxnSpPr>
            <a:cxnSpLocks/>
          </p:cNvCxnSpPr>
          <p:nvPr/>
        </p:nvCxnSpPr>
        <p:spPr>
          <a:xfrm flipV="1">
            <a:off x="8047567" y="302079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B77B4E34-AC40-44FD-87A9-8F7457ED37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263" y="1241029"/>
            <a:ext cx="3142857" cy="1542857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50CE27F-05D9-413A-9AFB-04CF95B55577}"/>
              </a:ext>
            </a:extLst>
          </p:cNvPr>
          <p:cNvCxnSpPr/>
          <p:nvPr/>
        </p:nvCxnSpPr>
        <p:spPr>
          <a:xfrm>
            <a:off x="1597359" y="1330427"/>
            <a:ext cx="0" cy="1098755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5CBE845-B445-4E3F-9C53-B83F7FA6457C}"/>
              </a:ext>
            </a:extLst>
          </p:cNvPr>
          <p:cNvCxnSpPr/>
          <p:nvPr/>
        </p:nvCxnSpPr>
        <p:spPr>
          <a:xfrm>
            <a:off x="2561765" y="1330427"/>
            <a:ext cx="0" cy="1098755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69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1" grpId="0"/>
      <p:bldP spid="14" grpId="0"/>
      <p:bldP spid="23" grpId="0" animBg="1"/>
      <p:bldP spid="17" grpId="0"/>
      <p:bldP spid="19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E0403-3102-49E2-A702-2B1F47D90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49" y="1609126"/>
            <a:ext cx="4866667" cy="287619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has a wavelength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blipFill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278137" y="4560936"/>
                <a:ext cx="2094271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137" y="4560936"/>
                <a:ext cx="2094271" cy="562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62803" y="5498110"/>
                <a:ext cx="4732475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803" y="5498110"/>
                <a:ext cx="4732475" cy="562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peech Bubble: Rectangle 31"/>
          <p:cNvSpPr/>
          <p:nvPr/>
        </p:nvSpPr>
        <p:spPr>
          <a:xfrm>
            <a:off x="6872906" y="5140296"/>
            <a:ext cx="1467289" cy="357491"/>
          </a:xfrm>
          <a:prstGeom prst="wedgeRectCallout">
            <a:avLst>
              <a:gd name="adj1" fmla="val -77555"/>
              <a:gd name="adj2" fmla="val -1916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Crest to Crest</a:t>
            </a:r>
          </a:p>
        </p:txBody>
      </p:sp>
      <p:sp>
        <p:nvSpPr>
          <p:cNvPr id="34" name="Arrow: Curved Down 33"/>
          <p:cNvSpPr/>
          <p:nvPr/>
        </p:nvSpPr>
        <p:spPr>
          <a:xfrm rot="5400000">
            <a:off x="5635354" y="5104416"/>
            <a:ext cx="983411" cy="3852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849019" y="1092865"/>
                <a:ext cx="11753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19" y="1092865"/>
                <a:ext cx="117532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5257A8-F69A-476F-A707-B60006863C60}"/>
              </a:ext>
            </a:extLst>
          </p:cNvPr>
          <p:cNvCxnSpPr>
            <a:cxnSpLocks/>
          </p:cNvCxnSpPr>
          <p:nvPr/>
        </p:nvCxnSpPr>
        <p:spPr>
          <a:xfrm flipV="1">
            <a:off x="1976008" y="1609126"/>
            <a:ext cx="0" cy="1438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4A81C1-AB0A-416C-B16C-26BE7513BE93}"/>
              </a:ext>
            </a:extLst>
          </p:cNvPr>
          <p:cNvCxnSpPr>
            <a:cxnSpLocks/>
          </p:cNvCxnSpPr>
          <p:nvPr/>
        </p:nvCxnSpPr>
        <p:spPr>
          <a:xfrm flipV="1">
            <a:off x="4836887" y="1609126"/>
            <a:ext cx="0" cy="1438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EE67BC-9A30-4035-9823-A3E9D8533E3F}"/>
                  </a:ext>
                </a:extLst>
              </p:cNvPr>
              <p:cNvSpPr txBox="1"/>
              <p:nvPr/>
            </p:nvSpPr>
            <p:spPr>
              <a:xfrm>
                <a:off x="1901148" y="3182080"/>
                <a:ext cx="149720" cy="366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EE67BC-9A30-4035-9823-A3E9D8533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148" y="3182080"/>
                <a:ext cx="149720" cy="366062"/>
              </a:xfrm>
              <a:prstGeom prst="rect">
                <a:avLst/>
              </a:prstGeom>
              <a:blipFill>
                <a:blip r:embed="rId7"/>
                <a:stretch>
                  <a:fillRect l="-25000" r="-2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0AF764-EE33-4AC4-9174-30EF36FFA4AC}"/>
              </a:ext>
            </a:extLst>
          </p:cNvPr>
          <p:cNvCxnSpPr/>
          <p:nvPr/>
        </p:nvCxnSpPr>
        <p:spPr>
          <a:xfrm>
            <a:off x="1976008" y="1786203"/>
            <a:ext cx="286087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542FF-816D-4926-A412-67CE0D437D91}"/>
                  </a:ext>
                </a:extLst>
              </p:cNvPr>
              <p:cNvSpPr txBox="1"/>
              <p:nvPr/>
            </p:nvSpPr>
            <p:spPr>
              <a:xfrm>
                <a:off x="4627405" y="3182080"/>
                <a:ext cx="573170" cy="366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542FF-816D-4926-A412-67CE0D437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405" y="3182080"/>
                <a:ext cx="573170" cy="366062"/>
              </a:xfrm>
              <a:prstGeom prst="rect">
                <a:avLst/>
              </a:prstGeom>
              <a:blipFill>
                <a:blip r:embed="rId8"/>
                <a:stretch>
                  <a:fillRect l="-5319" r="-319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B0C5A1-92A0-43F9-9818-39CECBF0BCC5}"/>
                  </a:ext>
                </a:extLst>
              </p:cNvPr>
              <p:cNvSpPr txBox="1"/>
              <p:nvPr/>
            </p:nvSpPr>
            <p:spPr>
              <a:xfrm>
                <a:off x="3235949" y="1628961"/>
                <a:ext cx="32233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B0C5A1-92A0-43F9-9818-39CECBF0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949" y="1628961"/>
                <a:ext cx="322332" cy="276999"/>
              </a:xfrm>
              <a:prstGeom prst="rect">
                <a:avLst/>
              </a:prstGeom>
              <a:blipFill>
                <a:blip r:embed="rId9"/>
                <a:stretch>
                  <a:fillRect l="-14545" r="-9091"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61D5ABE-3B38-41C2-935E-256246C43E56}"/>
              </a:ext>
            </a:extLst>
          </p:cNvPr>
          <p:cNvSpPr txBox="1"/>
          <p:nvPr/>
        </p:nvSpPr>
        <p:spPr>
          <a:xfrm>
            <a:off x="3771464" y="5270875"/>
            <a:ext cx="31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7D6F-BA48-4984-95E8-31B14704C3E9}"/>
              </a:ext>
            </a:extLst>
          </p:cNvPr>
          <p:cNvSpPr txBox="1"/>
          <p:nvPr/>
        </p:nvSpPr>
        <p:spPr>
          <a:xfrm>
            <a:off x="5165743" y="5270875"/>
            <a:ext cx="31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73D27E-BD88-4DAE-9927-08266CDF0D71}"/>
              </a:ext>
            </a:extLst>
          </p:cNvPr>
          <p:cNvCxnSpPr>
            <a:cxnSpLocks/>
          </p:cNvCxnSpPr>
          <p:nvPr/>
        </p:nvCxnSpPr>
        <p:spPr>
          <a:xfrm flipV="1">
            <a:off x="3506585" y="5574829"/>
            <a:ext cx="319793" cy="414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C5C449-D223-4D90-88A1-1802229EEEED}"/>
              </a:ext>
            </a:extLst>
          </p:cNvPr>
          <p:cNvCxnSpPr>
            <a:cxnSpLocks/>
          </p:cNvCxnSpPr>
          <p:nvPr/>
        </p:nvCxnSpPr>
        <p:spPr>
          <a:xfrm flipV="1">
            <a:off x="4925704" y="5574829"/>
            <a:ext cx="319793" cy="414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D4C0363-E1A4-4091-B1DA-7C40AE055F15}"/>
              </a:ext>
            </a:extLst>
          </p:cNvPr>
          <p:cNvSpPr/>
          <p:nvPr/>
        </p:nvSpPr>
        <p:spPr>
          <a:xfrm>
            <a:off x="2204884" y="5646299"/>
            <a:ext cx="319793" cy="38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17AB47-C310-4499-87BE-B485629BDB50}"/>
              </a:ext>
            </a:extLst>
          </p:cNvPr>
          <p:cNvSpPr/>
          <p:nvPr/>
        </p:nvSpPr>
        <p:spPr>
          <a:xfrm>
            <a:off x="7486650" y="2072777"/>
            <a:ext cx="319793" cy="38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4E67604-E296-49E8-BB0E-2CD3896FAC73}"/>
              </a:ext>
            </a:extLst>
          </p:cNvPr>
          <p:cNvCxnSpPr>
            <a:stCxn id="24" idx="0"/>
            <a:endCxn id="33" idx="2"/>
          </p:cNvCxnSpPr>
          <p:nvPr/>
        </p:nvCxnSpPr>
        <p:spPr>
          <a:xfrm rot="5400000" flipH="1" flipV="1">
            <a:off x="3409047" y="1408799"/>
            <a:ext cx="3193235" cy="5281766"/>
          </a:xfrm>
          <a:prstGeom prst="bentConnector3">
            <a:avLst>
              <a:gd name="adj1" fmla="val 3729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69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32" grpId="0" animBg="1"/>
      <p:bldP spid="34" grpId="0" animBg="1"/>
      <p:bldP spid="8" grpId="0"/>
      <p:bldP spid="23" grpId="0"/>
      <p:bldP spid="12" grpId="0" animBg="1"/>
      <p:bldP spid="14" grpId="0"/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88635" y="4723765"/>
                <a:ext cx="2966731" cy="670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635" y="4723765"/>
                <a:ext cx="2966731" cy="670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37021" y="5636908"/>
                <a:ext cx="6669958" cy="694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ea typeface="Cambria Math" panose="02040503050406030204" pitchFamily="18" charset="0"/>
                  </a:rPr>
                  <a:t>Example: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 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𝑑𝑖𝑠𝑡𝑎𝑛𝑐𝑒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 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𝑐𝑟𝑒𝑠𝑡𝑠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021" y="5636908"/>
                <a:ext cx="6669958" cy="694357"/>
              </a:xfrm>
              <a:prstGeom prst="rect">
                <a:avLst/>
              </a:prstGeo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cxnSp>
        <p:nvCxnSpPr>
          <p:cNvPr id="18" name="Connector: Elbow 17"/>
          <p:cNvCxnSpPr>
            <a:cxnSpLocks/>
            <a:stCxn id="14" idx="3"/>
          </p:cNvCxnSpPr>
          <p:nvPr/>
        </p:nvCxnSpPr>
        <p:spPr>
          <a:xfrm flipV="1">
            <a:off x="6055366" y="2595696"/>
            <a:ext cx="1222963" cy="246332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32190" y="3583439"/>
            <a:ext cx="8775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if k = 1</a:t>
            </a:r>
          </a:p>
        </p:txBody>
      </p:sp>
      <p:sp>
        <p:nvSpPr>
          <p:cNvPr id="2" name="Rectangle 1"/>
          <p:cNvSpPr/>
          <p:nvPr/>
        </p:nvSpPr>
        <p:spPr>
          <a:xfrm>
            <a:off x="6499328" y="5667204"/>
            <a:ext cx="1373458" cy="58266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54FEA9-8BEF-40CE-8B45-618E7AF65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49" y="1609126"/>
            <a:ext cx="4866667" cy="2876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0882F4-CAB7-4DF6-931D-06FCD0C48C97}"/>
                  </a:ext>
                </a:extLst>
              </p:cNvPr>
              <p:cNvSpPr txBox="1"/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has a wavelength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0882F4-CAB7-4DF6-931D-06FCD0C48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D95251-848C-453F-8371-C193FCB06C14}"/>
                  </a:ext>
                </a:extLst>
              </p:cNvPr>
              <p:cNvSpPr txBox="1"/>
              <p:nvPr/>
            </p:nvSpPr>
            <p:spPr>
              <a:xfrm>
                <a:off x="485230" y="4798817"/>
                <a:ext cx="2603405" cy="520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𝑾𝒂𝒗𝒆𝒏𝒖𝒎𝒃𝒆𝒓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D95251-848C-453F-8371-C193FCB06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30" y="4798817"/>
                <a:ext cx="2603405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28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5" grpId="0" animBg="1"/>
      <p:bldP spid="2" grpId="0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Known Wave 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8326" y="1825625"/>
                <a:ext cx="8007349" cy="428020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Python code to display a graph of the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High-level approach: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Subdivide the specified domain into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𝟔𝟒𝟎</m:t>
                    </m:r>
                  </m:oMath>
                </a14:m>
                <a:r>
                  <a:rPr lang="en-US" sz="2000" dirty="0"/>
                  <a:t> intervals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Calculate the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dirty="0"/>
                  <a:t> at each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value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Store the domain and range values in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NumPy arrays</a:t>
                </a:r>
                <a:endParaRPr lang="en-US" sz="2000" b="1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Pass the two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arrays</a:t>
                </a:r>
                <a:r>
                  <a:rPr lang="en-US" sz="2000" dirty="0"/>
                  <a:t> to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Matplotlib</a:t>
                </a:r>
                <a:r>
                  <a:rPr lang="en-US" sz="2000" dirty="0"/>
                  <a:t> so it can draw a line graph connecting successive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points in the curve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326" y="1825625"/>
                <a:ext cx="8007349" cy="4280207"/>
              </a:xfrm>
              <a:blipFill>
                <a:blip r:embed="rId3"/>
                <a:stretch>
                  <a:fillRect l="-989" t="-1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0F83E-1EF8-4E21-B3C2-97F5EFE95878}"/>
              </a:ext>
            </a:extLst>
          </p:cNvPr>
          <p:cNvSpPr txBox="1"/>
          <p:nvPr/>
        </p:nvSpPr>
        <p:spPr>
          <a:xfrm>
            <a:off x="1378973" y="2440857"/>
            <a:ext cx="165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2 crests per every 5 lengths</a:t>
            </a:r>
          </a:p>
        </p:txBody>
      </p:sp>
    </p:spTree>
    <p:extLst>
      <p:ext uri="{BB962C8B-B14F-4D97-AF65-F5344CB8AC3E}">
        <p14:creationId xmlns:p14="http://schemas.microsoft.com/office/powerpoint/2010/main" val="29156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343E7C-1501-49B6-A68D-C89A54E0A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44" y="1555390"/>
            <a:ext cx="6583311" cy="4937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Polynomial Expansion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61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E8CA5-E345-BE2A-3084-970BE42A0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61" y="589422"/>
            <a:ext cx="2771892" cy="2723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D236F-58CE-47AB-A329-6E7AABB7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76" y="1659060"/>
            <a:ext cx="5533333" cy="44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672" y="335598"/>
            <a:ext cx="405254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nyquist_known.ipynb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5243044" y="160271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4167599" y="182485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6285565" y="2243951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5698728" y="2413627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4860773" y="466381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6875738" y="5696565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9042" y="1421196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29056" y="2290485"/>
            <a:ext cx="172653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H="1" flipV="1">
            <a:off x="609042" y="1544337"/>
            <a:ext cx="20014" cy="869289"/>
          </a:xfrm>
          <a:prstGeom prst="bentConnector3">
            <a:avLst>
              <a:gd name="adj1" fmla="val -22282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EF74A50-7DE3-4A66-9F69-EAAA1BFDCD32}"/>
                  </a:ext>
                </a:extLst>
              </p:cNvPr>
              <p:cNvSpPr txBox="1"/>
              <p:nvPr/>
            </p:nvSpPr>
            <p:spPr>
              <a:xfrm>
                <a:off x="907044" y="3715441"/>
                <a:ext cx="2166079" cy="801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EF74A50-7DE3-4A66-9F69-EAAA1BFDC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44" y="3715441"/>
                <a:ext cx="2166079" cy="8011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9C3247CB-D722-4DE6-A79C-08E16C7FB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592" y="3016512"/>
            <a:ext cx="851648" cy="44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4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20E32-5791-4B2C-9EDC-4BB542757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568968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nyquist_known.ipynb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60298E-CA9F-483C-8943-9FCC828ED00E}"/>
                  </a:ext>
                </a:extLst>
              </p:cNvPr>
              <p:cNvSpPr txBox="1"/>
              <p:nvPr/>
            </p:nvSpPr>
            <p:spPr>
              <a:xfrm>
                <a:off x="2475053" y="4063239"/>
                <a:ext cx="1474839" cy="61651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60298E-CA9F-483C-8943-9FCC828ED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53" y="4063239"/>
                <a:ext cx="1474839" cy="616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7E24D-1B67-4DC3-9776-D0FCB162EAAF}"/>
              </a:ext>
            </a:extLst>
          </p:cNvPr>
          <p:cNvCxnSpPr>
            <a:cxnSpLocks/>
          </p:cNvCxnSpPr>
          <p:nvPr/>
        </p:nvCxnSpPr>
        <p:spPr>
          <a:xfrm flipH="1">
            <a:off x="2501376" y="3941118"/>
            <a:ext cx="544166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9264B0-0059-4A93-91D4-84420BFEED89}"/>
              </a:ext>
            </a:extLst>
          </p:cNvPr>
          <p:cNvCxnSpPr>
            <a:cxnSpLocks/>
          </p:cNvCxnSpPr>
          <p:nvPr/>
        </p:nvCxnSpPr>
        <p:spPr>
          <a:xfrm flipH="1">
            <a:off x="2636016" y="2374744"/>
            <a:ext cx="3821934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C965C4-D064-486F-9649-3CECC5797DEC}"/>
                  </a:ext>
                </a:extLst>
              </p:cNvPr>
              <p:cNvSpPr txBox="1"/>
              <p:nvPr/>
            </p:nvSpPr>
            <p:spPr>
              <a:xfrm>
                <a:off x="5780751" y="2590488"/>
                <a:ext cx="1705899" cy="6127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𝟐𝟎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𝒄𝒓𝒆𝒔𝒕𝒔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C965C4-D064-486F-9649-3CECC5797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751" y="2590488"/>
                <a:ext cx="1705899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2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FFBC5-0B55-4E85-9CE2-727CD4A4C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970" y="1468581"/>
            <a:ext cx="6095238" cy="45714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2181069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6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177E6-EB7C-4F9B-9261-4EDE3BFF6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2878109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8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2299F-59BE-4066-9F42-E88E9CBB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3575148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BA06075-119F-4709-B713-259F98EFC896}"/>
              </a:ext>
            </a:extLst>
          </p:cNvPr>
          <p:cNvSpPr/>
          <p:nvPr/>
        </p:nvSpPr>
        <p:spPr>
          <a:xfrm>
            <a:off x="3922340" y="4359888"/>
            <a:ext cx="2216132" cy="854625"/>
          </a:xfrm>
          <a:prstGeom prst="wedgeRoundRectCallout">
            <a:avLst>
              <a:gd name="adj1" fmla="val 42248"/>
              <a:gd name="adj2" fmla="val -872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What happens with </a:t>
            </a:r>
            <a:r>
              <a:rPr lang="en-US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num_samples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 = 16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?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3878D8-8BB0-4AF4-ABA7-5F5F5F790388}"/>
                  </a:ext>
                </a:extLst>
              </p:cNvPr>
              <p:cNvSpPr txBox="1"/>
              <p:nvPr/>
            </p:nvSpPr>
            <p:spPr>
              <a:xfrm>
                <a:off x="3852472" y="2369300"/>
                <a:ext cx="4572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1800" dirty="0"/>
                  <a:t>What is the specific relationship between the sinusoid’s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the graph’s </a:t>
                </a:r>
                <a14:m>
                  <m:oMath xmlns:m="http://schemas.openxmlformats.org/officeDocument/2006/math">
                    <m:r>
                      <a:rPr lang="el-GR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</m:t>
                    </m:r>
                    <m:r>
                      <a:rPr lang="en-US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1800" dirty="0"/>
                  <a:t>that causes this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catastrophic aliasing</a:t>
                </a:r>
                <a:r>
                  <a:rPr lang="en-US" sz="1800" dirty="0"/>
                  <a:t>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3878D8-8BB0-4AF4-ABA7-5F5F5F790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472" y="2369300"/>
                <a:ext cx="4572000" cy="923330"/>
              </a:xfrm>
              <a:prstGeom prst="rect">
                <a:avLst/>
              </a:prstGeom>
              <a:blipFill>
                <a:blip r:embed="rId5"/>
                <a:stretch>
                  <a:fillRect l="-1200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8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6631E-43F8-4342-BEA3-C62396EE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4264693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E7BA06EF-516E-42C6-8A90-2ED2DE8E7246}"/>
                  </a:ext>
                </a:extLst>
              </p:cNvPr>
              <p:cNvSpPr/>
              <p:nvPr/>
            </p:nvSpPr>
            <p:spPr>
              <a:xfrm>
                <a:off x="1978702" y="2408183"/>
                <a:ext cx="2764478" cy="1020817"/>
              </a:xfrm>
              <a:prstGeom prst="wedgeRoundRectCallout">
                <a:avLst>
                  <a:gd name="adj1" fmla="val 98095"/>
                  <a:gd name="adj2" fmla="val -8875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Does </a:t>
                </a:r>
                <a:r>
                  <a:rPr lang="en-US" b="1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catastrophic aliasing </a:t>
                </a:r>
                <a:r>
                  <a:rPr lang="en-US" dirty="0"/>
                  <a:t>occur for any value </a:t>
                </a:r>
                <a:r>
                  <a:rPr lang="en-US" dirty="0" err="1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num_samples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 16 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E7BA06EF-516E-42C6-8A90-2ED2DE8E7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702" y="2408183"/>
                <a:ext cx="2764478" cy="1020817"/>
              </a:xfrm>
              <a:prstGeom prst="wedgeRoundRectCallout">
                <a:avLst>
                  <a:gd name="adj1" fmla="val 98095"/>
                  <a:gd name="adj2" fmla="val -88751"/>
                  <a:gd name="adj3" fmla="val 16667"/>
                </a:avLst>
              </a:prstGeom>
              <a:blipFill>
                <a:blip r:embed="rId5"/>
                <a:stretch>
                  <a:fillRect b="-2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1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C11291-1FC2-4102-9B81-50608624B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79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4961730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596566D-5662-4F86-90CE-DC10734DF92B}"/>
              </a:ext>
            </a:extLst>
          </p:cNvPr>
          <p:cNvSpPr/>
          <p:nvPr/>
        </p:nvSpPr>
        <p:spPr>
          <a:xfrm>
            <a:off x="1978702" y="2408183"/>
            <a:ext cx="2764478" cy="1020817"/>
          </a:xfrm>
          <a:prstGeom prst="wedgeRoundRectCallout">
            <a:avLst>
              <a:gd name="adj1" fmla="val 98095"/>
              <a:gd name="adj2" fmla="val -887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can </a:t>
            </a:r>
            <a:r>
              <a:rPr lang="en-US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num_samples</a:t>
            </a:r>
            <a:r>
              <a:rPr lang="en-US" dirty="0"/>
              <a:t> be chosen to </a:t>
            </a:r>
            <a:r>
              <a:rPr lang="en-US" u="sng" dirty="0"/>
              <a:t>avoid</a:t>
            </a:r>
            <a:r>
              <a:rPr lang="en-US" dirty="0"/>
              <a:t>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catastrophic aliasing 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88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8A18F-5D6F-4089-BB5E-30AAC68B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7729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5658771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1D514C99-8C3D-419D-BAFC-27FB7B8B2B43}"/>
                  </a:ext>
                </a:extLst>
              </p:cNvPr>
              <p:cNvSpPr/>
              <p:nvPr/>
            </p:nvSpPr>
            <p:spPr>
              <a:xfrm>
                <a:off x="1528996" y="3338315"/>
                <a:ext cx="3610217" cy="1020817"/>
              </a:xfrm>
              <a:prstGeom prst="wedgeRoundRectCallout">
                <a:avLst>
                  <a:gd name="adj1" fmla="val 54290"/>
                  <a:gd name="adj2" fmla="val 14913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At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num_samples = 32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dirty="0"/>
                  <a:t>the graph is still coarse but at least now it reaches its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full </a:t>
                </a:r>
                <a14:m>
                  <m:oMath xmlns:m="http://schemas.openxmlformats.org/officeDocument/2006/math">
                    <m:r>
                      <a:rPr lang="en-US" i="1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 </m:t>
                    </m:r>
                  </m:oMath>
                </a14:m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range</a:t>
                </a:r>
                <a:endParaRPr lang="en-US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1D514C99-8C3D-419D-BAFC-27FB7B8B2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996" y="3338315"/>
                <a:ext cx="3610217" cy="1020817"/>
              </a:xfrm>
              <a:prstGeom prst="wedgeRoundRectCallout">
                <a:avLst>
                  <a:gd name="adj1" fmla="val 54290"/>
                  <a:gd name="adj2" fmla="val 14913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minimize aliasing (data loss), </a:t>
                </a:r>
                <a:r>
                  <a:rPr lang="en-US" sz="2400" b="1" u="sng" dirty="0">
                    <a:solidFill>
                      <a:srgbClr val="7030A0"/>
                    </a:solidFill>
                  </a:rPr>
                  <a:t>if you know </a:t>
                </a:r>
                <a14:m>
                  <m:oMath xmlns:m="http://schemas.openxmlformats.org/officeDocument/2006/math">
                    <m:r>
                      <a:rPr lang="en-US" sz="2400" b="1" i="1" u="sng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b="1" u="sng" dirty="0">
                    <a:solidFill>
                      <a:srgbClr val="7030A0"/>
                    </a:solidFill>
                  </a:rPr>
                  <a:t> ahead of time</a:t>
                </a:r>
                <a:r>
                  <a:rPr lang="en-US" sz="2400" dirty="0"/>
                  <a:t>, set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rule is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Nyquist Sampling Theorem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 need at least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2x</a:t>
                </a:r>
                <a:r>
                  <a:rPr lang="en-US" sz="2400" dirty="0"/>
                  <a:t> as many samples as the </a:t>
                </a:r>
                <a:r>
                  <a:rPr lang="en-US" sz="2400" b="1" dirty="0"/>
                  <a:t>highest</a:t>
                </a:r>
                <a:r>
                  <a:rPr lang="en-US" sz="2400" dirty="0"/>
                  <a:t> </a:t>
                </a:r>
                <a:r>
                  <a:rPr lang="en-US" sz="2400" b="1" dirty="0"/>
                  <a:t>frequency</a:t>
                </a:r>
                <a:r>
                  <a:rPr lang="en-US" sz="2400" dirty="0"/>
                  <a:t> you intend to capture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  <a:blipFill>
                <a:blip r:embed="rId3"/>
                <a:stretch>
                  <a:fillRect l="-1066" t="-1761" r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750" y="4417969"/>
            <a:ext cx="6457950" cy="20897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4072" y="3910137"/>
            <a:ext cx="1908994" cy="1015663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This wave is under sampled (</a:t>
            </a:r>
            <a:r>
              <a:rPr lang="en-US" sz="2000" b="1" dirty="0">
                <a:solidFill>
                  <a:schemeClr val="bg1"/>
                </a:solidFill>
              </a:rPr>
              <a:t>n</a:t>
            </a:r>
            <a:r>
              <a:rPr lang="en-US" sz="2000" dirty="0">
                <a:solidFill>
                  <a:schemeClr val="bg1"/>
                </a:solidFill>
              </a:rPr>
              <a:t> is too low!)</a:t>
            </a:r>
          </a:p>
        </p:txBody>
      </p:sp>
    </p:spTree>
    <p:extLst>
      <p:ext uri="{BB962C8B-B14F-4D97-AF65-F5344CB8AC3E}">
        <p14:creationId xmlns:p14="http://schemas.microsoft.com/office/powerpoint/2010/main" val="211822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8827" y="4457700"/>
                <a:ext cx="7266346" cy="2081213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 have an experiment that exhibits periodic behavior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often (how many intervals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) would you sample the output to measure its wavelike nature?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hypothesis suggests a frequency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210</a:t>
                </a:r>
                <a:r>
                  <a:rPr lang="en-US" sz="2400" dirty="0"/>
                  <a:t> so taking </a:t>
                </a:r>
                <a:r>
                  <a:rPr lang="en-US" sz="2400" b="1" dirty="0"/>
                  <a:t>420</a:t>
                </a:r>
                <a:r>
                  <a:rPr lang="en-US" sz="2400" dirty="0"/>
                  <a:t> samples should meet the </a:t>
                </a:r>
                <a:r>
                  <a:rPr lang="en-US" sz="24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Nyquist</a:t>
                </a:r>
                <a:r>
                  <a:rPr lang="en-US" sz="2400" dirty="0"/>
                  <a:t> minimum</a:t>
                </a:r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827" y="4457700"/>
                <a:ext cx="7266346" cy="2081213"/>
              </a:xfrm>
              <a:blipFill>
                <a:blip r:embed="rId3"/>
                <a:stretch>
                  <a:fillRect l="-1091" t="-4094" r="-1678" b="-4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Unknown Wave Aliasing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BAE3A-BE43-48DA-B21B-80256A70F1C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9293" y="1458195"/>
            <a:ext cx="4225413" cy="28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5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Generalized Binomial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8C4082-08D5-4719-9402-D58640786B5B}"/>
                  </a:ext>
                </a:extLst>
              </p:cNvPr>
              <p:cNvSpPr txBox="1"/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8C4082-08D5-4719-9402-D58640786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/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A96F59-02D3-4A94-B567-827EA882D3AA}"/>
                  </a:ext>
                </a:extLst>
              </p:cNvPr>
              <p:cNvSpPr txBox="1"/>
              <p:nvPr/>
            </p:nvSpPr>
            <p:spPr>
              <a:xfrm>
                <a:off x="1206792" y="2446492"/>
                <a:ext cx="307635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A96F59-02D3-4A94-B567-827EA882D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792" y="2446492"/>
                <a:ext cx="307635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67FFB-C0A9-4497-A583-0921A97FCE3A}"/>
                  </a:ext>
                </a:extLst>
              </p:cNvPr>
              <p:cNvSpPr txBox="1"/>
              <p:nvPr/>
            </p:nvSpPr>
            <p:spPr>
              <a:xfrm>
                <a:off x="5140609" y="2392468"/>
                <a:ext cx="2796599" cy="7062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67FFB-C0A9-4497-A583-0921A97FC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609" y="2392468"/>
                <a:ext cx="2796599" cy="7062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3EA934-8858-4344-BFD3-87DF162AA023}"/>
                  </a:ext>
                </a:extLst>
              </p:cNvPr>
              <p:cNvSpPr txBox="1"/>
              <p:nvPr/>
            </p:nvSpPr>
            <p:spPr>
              <a:xfrm>
                <a:off x="3207774" y="4312138"/>
                <a:ext cx="235404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7=9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3EA934-8858-4344-BFD3-87DF162A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774" y="4312138"/>
                <a:ext cx="235404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647FFE-F300-482F-96AF-99121FED3935}"/>
                  </a:ext>
                </a:extLst>
              </p:cNvPr>
              <p:cNvSpPr txBox="1"/>
              <p:nvPr/>
            </p:nvSpPr>
            <p:spPr>
              <a:xfrm>
                <a:off x="1684647" y="5210990"/>
                <a:ext cx="5113323" cy="839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9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647FFE-F300-482F-96AF-99121FED3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647" y="5210990"/>
                <a:ext cx="5113323" cy="8395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F4245DB-A82C-49AB-BD66-6882994401BE}"/>
              </a:ext>
            </a:extLst>
          </p:cNvPr>
          <p:cNvSpPr/>
          <p:nvPr/>
        </p:nvSpPr>
        <p:spPr>
          <a:xfrm>
            <a:off x="3564731" y="1633538"/>
            <a:ext cx="876300" cy="601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145A61-F757-4624-9FCB-55CC39676E05}"/>
              </a:ext>
            </a:extLst>
          </p:cNvPr>
          <p:cNvSpPr/>
          <p:nvPr/>
        </p:nvSpPr>
        <p:spPr>
          <a:xfrm>
            <a:off x="5132978" y="2361795"/>
            <a:ext cx="1253074" cy="801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0B6245-977B-48BB-B605-1F66157742A5}"/>
              </a:ext>
            </a:extLst>
          </p:cNvPr>
          <p:cNvCxnSpPr>
            <a:cxnSpLocks/>
            <a:stCxn id="21" idx="0"/>
            <a:endCxn id="22" idx="0"/>
          </p:cNvCxnSpPr>
          <p:nvPr/>
        </p:nvCxnSpPr>
        <p:spPr>
          <a:xfrm rot="16200000" flipH="1">
            <a:off x="4517069" y="1119349"/>
            <a:ext cx="728257" cy="1756634"/>
          </a:xfrm>
          <a:prstGeom prst="bentConnector3">
            <a:avLst>
              <a:gd name="adj1" fmla="val -313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C415BE6-7C23-4C20-826F-132BAF92A7BB}"/>
              </a:ext>
            </a:extLst>
          </p:cNvPr>
          <p:cNvSpPr/>
          <p:nvPr/>
        </p:nvSpPr>
        <p:spPr>
          <a:xfrm>
            <a:off x="1076632" y="1790931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3352B6-0C9D-45F9-A7F9-0C78E1BACEC2}"/>
              </a:ext>
            </a:extLst>
          </p:cNvPr>
          <p:cNvSpPr/>
          <p:nvPr/>
        </p:nvSpPr>
        <p:spPr>
          <a:xfrm>
            <a:off x="1459369" y="1825437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9CFCF1-CEE2-4DAF-855B-894EB7D978A3}"/>
              </a:ext>
            </a:extLst>
          </p:cNvPr>
          <p:cNvSpPr/>
          <p:nvPr/>
        </p:nvSpPr>
        <p:spPr>
          <a:xfrm>
            <a:off x="1359817" y="2630249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13AB69-A463-4235-81DF-A10C343479ED}"/>
              </a:ext>
            </a:extLst>
          </p:cNvPr>
          <p:cNvSpPr/>
          <p:nvPr/>
        </p:nvSpPr>
        <p:spPr>
          <a:xfrm>
            <a:off x="1585095" y="2666576"/>
            <a:ext cx="348480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B788EF-ED42-4CA8-A97D-B09C0DAC3330}"/>
              </a:ext>
            </a:extLst>
          </p:cNvPr>
          <p:cNvSpPr/>
          <p:nvPr/>
        </p:nvSpPr>
        <p:spPr>
          <a:xfrm>
            <a:off x="1706990" y="1814030"/>
            <a:ext cx="131306" cy="210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831953-54A5-4532-984C-1721B365AF92}"/>
              </a:ext>
            </a:extLst>
          </p:cNvPr>
          <p:cNvSpPr/>
          <p:nvPr/>
        </p:nvSpPr>
        <p:spPr>
          <a:xfrm>
            <a:off x="1228511" y="2636133"/>
            <a:ext cx="131306" cy="210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EAEF8A2-508E-4BD7-B094-DD1C762C752E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rot="16200000" flipH="1">
            <a:off x="1037288" y="2208168"/>
            <a:ext cx="560976" cy="28318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76A758A-462C-4478-A077-A4E92D8743E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rot="16200000" flipH="1">
            <a:off x="1377730" y="2284970"/>
            <a:ext cx="562797" cy="20041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F32BE54-5F99-4EBE-8225-F285C72E678A}"/>
              </a:ext>
            </a:extLst>
          </p:cNvPr>
          <p:cNvCxnSpPr>
            <a:cxnSpLocks/>
            <a:stCxn id="31" idx="0"/>
            <a:endCxn id="5" idx="1"/>
          </p:cNvCxnSpPr>
          <p:nvPr/>
        </p:nvCxnSpPr>
        <p:spPr>
          <a:xfrm rot="16200000" flipH="1" flipV="1">
            <a:off x="1043836" y="1976986"/>
            <a:ext cx="891764" cy="565851"/>
          </a:xfrm>
          <a:prstGeom prst="bentConnector4">
            <a:avLst>
              <a:gd name="adj1" fmla="val -25635"/>
              <a:gd name="adj2" fmla="val 18164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7F35C50-34AB-4786-BEA3-106766D273EF}"/>
              </a:ext>
            </a:extLst>
          </p:cNvPr>
          <p:cNvSpPr/>
          <p:nvPr/>
        </p:nvSpPr>
        <p:spPr>
          <a:xfrm>
            <a:off x="7470058" y="2558845"/>
            <a:ext cx="497759" cy="604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4835A4-B15C-4FC1-9B29-2708356B212F}"/>
              </a:ext>
            </a:extLst>
          </p:cNvPr>
          <p:cNvSpPr/>
          <p:nvPr/>
        </p:nvSpPr>
        <p:spPr>
          <a:xfrm>
            <a:off x="3542609" y="3062493"/>
            <a:ext cx="396875" cy="801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AC14DFC-C06E-41E1-9072-FF46AD1AF4F3}"/>
              </a:ext>
            </a:extLst>
          </p:cNvPr>
          <p:cNvCxnSpPr>
            <a:stCxn id="43" idx="2"/>
            <a:endCxn id="44" idx="2"/>
          </p:cNvCxnSpPr>
          <p:nvPr/>
        </p:nvCxnSpPr>
        <p:spPr>
          <a:xfrm rot="5400000">
            <a:off x="5379784" y="1524793"/>
            <a:ext cx="700419" cy="3977891"/>
          </a:xfrm>
          <a:prstGeom prst="bentConnector3">
            <a:avLst>
              <a:gd name="adj1" fmla="val 13263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F57D6F-137D-474B-8DE5-DA353549F16B}"/>
                  </a:ext>
                </a:extLst>
              </p:cNvPr>
              <p:cNvSpPr txBox="1"/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Required!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F57D6F-137D-474B-8DE5-DA353549F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blipFill>
                <a:blip r:embed="rId9"/>
                <a:stretch>
                  <a:fillRect b="-1296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FC1B0-10C0-4198-8923-CB43B395CA76}"/>
                  </a:ext>
                </a:extLst>
              </p:cNvPr>
              <p:cNvSpPr txBox="1"/>
              <p:nvPr/>
            </p:nvSpPr>
            <p:spPr>
              <a:xfrm>
                <a:off x="2212258" y="4469425"/>
                <a:ext cx="6677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FC1B0-10C0-4198-8923-CB43B395C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58" y="4469425"/>
                <a:ext cx="667747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8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9" grpId="0"/>
      <p:bldP spid="6" grpId="0"/>
      <p:bldP spid="8" grpId="0"/>
      <p:bldP spid="21" grpId="0" animBg="1"/>
      <p:bldP spid="21" grpId="1" animBg="1"/>
      <p:bldP spid="22" grpId="0" animBg="1"/>
      <p:bldP spid="22" grpId="1" animBg="1"/>
      <p:bldP spid="27" grpId="0"/>
      <p:bldP spid="28" grpId="0"/>
      <p:bldP spid="29" grpId="0"/>
      <p:bldP spid="30" grpId="0"/>
      <p:bldP spid="31" grpId="0"/>
      <p:bldP spid="32" grpId="0"/>
      <p:bldP spid="43" grpId="0" animBg="1"/>
      <p:bldP spid="43" grpId="1" animBg="1"/>
      <p:bldP spid="44" grpId="0"/>
      <p:bldP spid="26" grpId="0" animBg="1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nyquist_unknown.ipynb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380987-C819-4B19-81FF-BD497540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732027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3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331F4D-33D3-481F-99D1-71D1028142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286" y="3600950"/>
            <a:ext cx="2941656" cy="1955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D3273DBB-AED3-4835-AF40-50F2476F1210}"/>
              </a:ext>
            </a:extLst>
          </p:cNvPr>
          <p:cNvSpPr/>
          <p:nvPr/>
        </p:nvSpPr>
        <p:spPr>
          <a:xfrm>
            <a:off x="1011464" y="1581381"/>
            <a:ext cx="2440859" cy="1585451"/>
          </a:xfrm>
          <a:prstGeom prst="cloudCallout">
            <a:avLst>
              <a:gd name="adj1" fmla="val 15615"/>
              <a:gd name="adj2" fmla="val 9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Okay, we going to take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14x</a:t>
            </a:r>
            <a:r>
              <a:rPr lang="en-US" dirty="0"/>
              <a:t> more samples!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666658-FF04-4B40-A1E4-1F6B7E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706" y="3600950"/>
            <a:ext cx="2655008" cy="195588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0059D8F-586F-44CC-9519-A14F78C3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20938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FA0510-D032-4962-9A1D-DBB996963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732026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nyquist_unknown.ipynb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A112BD6-4DFE-4A1B-9DCF-FF3538F963DE}"/>
              </a:ext>
            </a:extLst>
          </p:cNvPr>
          <p:cNvSpPr/>
          <p:nvPr/>
        </p:nvSpPr>
        <p:spPr>
          <a:xfrm>
            <a:off x="3040321" y="2534977"/>
            <a:ext cx="3213260" cy="1103456"/>
          </a:xfrm>
          <a:prstGeom prst="wedgeRoundRectCallout">
            <a:avLst>
              <a:gd name="adj1" fmla="val 7194"/>
              <a:gd name="adj2" fmla="val 922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Even after taking so many samples (2940) we still have </a:t>
            </a:r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catastrophic aliasing! </a:t>
            </a:r>
          </a:p>
        </p:txBody>
      </p:sp>
    </p:spTree>
    <p:extLst>
      <p:ext uri="{BB962C8B-B14F-4D97-AF65-F5344CB8AC3E}">
        <p14:creationId xmlns:p14="http://schemas.microsoft.com/office/powerpoint/2010/main" val="184758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36B31C-BCEB-46FF-BE13-6CB6838A8C32}"/>
              </a:ext>
            </a:extLst>
          </p:cNvPr>
          <p:cNvSpPr/>
          <p:nvPr/>
        </p:nvSpPr>
        <p:spPr>
          <a:xfrm>
            <a:off x="2592030" y="2678333"/>
            <a:ext cx="1467464" cy="25863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2F479-364B-452D-871B-3670961913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531" y="2528650"/>
            <a:ext cx="6190938" cy="3482403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ABD6B66F-7F51-4584-BAD2-73022759239B}"/>
              </a:ext>
            </a:extLst>
          </p:cNvPr>
          <p:cNvSpPr/>
          <p:nvPr/>
        </p:nvSpPr>
        <p:spPr>
          <a:xfrm>
            <a:off x="4260719" y="1653478"/>
            <a:ext cx="2440859" cy="1585451"/>
          </a:xfrm>
          <a:prstGeom prst="cloudCallout">
            <a:avLst>
              <a:gd name="adj1" fmla="val 15615"/>
              <a:gd name="adj2" fmla="val 9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if we take one </a:t>
            </a:r>
            <a:r>
              <a:rPr lang="en-US" sz="2000" i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less</a:t>
            </a:r>
            <a:r>
              <a:rPr lang="en-US" dirty="0"/>
              <a:t> sample?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C90236-29CD-468F-A61B-89FB7591E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0411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5D4571-4F37-4A19-9D44-15FA13CF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76" y="173202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nyquist_unknown.ipynb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57C0E-C39C-40C8-A32D-ECA036C34D42}"/>
              </a:ext>
            </a:extLst>
          </p:cNvPr>
          <p:cNvSpPr/>
          <p:nvPr/>
        </p:nvSpPr>
        <p:spPr>
          <a:xfrm>
            <a:off x="4843463" y="2041884"/>
            <a:ext cx="1269742" cy="210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81FBAA9-8964-4763-9EEE-E0061A07E275}"/>
              </a:ext>
            </a:extLst>
          </p:cNvPr>
          <p:cNvSpPr/>
          <p:nvPr/>
        </p:nvSpPr>
        <p:spPr>
          <a:xfrm>
            <a:off x="628649" y="5252896"/>
            <a:ext cx="2446390" cy="1103455"/>
          </a:xfrm>
          <a:prstGeom prst="wedgeRoundRectCallout">
            <a:avLst>
              <a:gd name="adj1" fmla="val 47019"/>
              <a:gd name="adj2" fmla="val -1122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Now we can finally see the wave in its true form</a:t>
            </a:r>
            <a:endParaRPr lang="en-US" sz="2000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796B1AC5-3A81-469D-933E-2ADB3B3D2F7F}"/>
              </a:ext>
            </a:extLst>
          </p:cNvPr>
          <p:cNvSpPr/>
          <p:nvPr/>
        </p:nvSpPr>
        <p:spPr>
          <a:xfrm>
            <a:off x="6457950" y="2629937"/>
            <a:ext cx="2446390" cy="1103455"/>
          </a:xfrm>
          <a:prstGeom prst="wedgeRoundRectCallout">
            <a:avLst>
              <a:gd name="adj1" fmla="val -83501"/>
              <a:gd name="adj2" fmla="val -781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Taking one </a:t>
            </a:r>
            <a:r>
              <a:rPr lang="en-US" sz="20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less</a:t>
            </a: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sample made all the difference </a:t>
            </a:r>
            <a:r>
              <a:rPr lang="en-US" sz="20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– why?</a:t>
            </a:r>
          </a:p>
        </p:txBody>
      </p:sp>
    </p:spTree>
    <p:extLst>
      <p:ext uri="{BB962C8B-B14F-4D97-AF65-F5344CB8AC3E}">
        <p14:creationId xmlns:p14="http://schemas.microsoft.com/office/powerpoint/2010/main" val="311071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87462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you don’t know (ahead of time)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dirty="0"/>
                  <a:t> of a sampled sinusoid, then to minimize the chance of aliasing,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is it best </a:t>
                </a:r>
                <a:r>
                  <a:rPr lang="en-US" sz="2400" dirty="0"/>
                  <a:t>to set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to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prime number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? 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Why?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happens if </a:t>
                </a:r>
                <a:r>
                  <a:rPr lang="en-US" sz="2400" b="1" dirty="0"/>
                  <a:t>by pure bad luck </a:t>
                </a:r>
                <a:r>
                  <a:rPr lang="en-US" sz="2400" dirty="0"/>
                  <a:t>your sampling rate and the </a:t>
                </a:r>
                <a:r>
                  <a:rPr lang="en-US" sz="2400" i="1" dirty="0"/>
                  <a:t>frequency</a:t>
                </a:r>
                <a:r>
                  <a:rPr lang="en-US" sz="2400" dirty="0"/>
                  <a:t> of any of the constituent fundamental harmonics of the sampled wave are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dirty="0"/>
                  <a:t> coprime (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GCD &gt; 1</a:t>
                </a:r>
                <a:r>
                  <a:rPr lang="en-US" sz="2400" dirty="0"/>
                  <a:t>)?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happens if your sampling rate </a:t>
                </a:r>
                <a:r>
                  <a:rPr lang="en-US" sz="2400" u="sng" dirty="0"/>
                  <a:t>aligns</a:t>
                </a:r>
                <a:r>
                  <a:rPr lang="en-US" sz="2400" dirty="0"/>
                  <a:t> somehow exactly to the oscillatory period of the sampled wave?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can you do to ensure the GCD of two numbers has a higher </a:t>
                </a:r>
                <a:r>
                  <a:rPr lang="en-US" sz="2400" b="1" i="1" dirty="0"/>
                  <a:t>probability</a:t>
                </a:r>
                <a:r>
                  <a:rPr lang="en-US" sz="2400" dirty="0"/>
                  <a:t> of being equal to one (==1) 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874628"/>
              </a:xfrm>
              <a:blipFill>
                <a:blip r:embed="rId3"/>
                <a:stretch>
                  <a:fillRect l="-1005" t="-2201" r="-1005" b="-2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271293-1588-4AB8-999C-4F1E8C90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99156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5D4571-4F37-4A19-9D44-15FA13CF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76" y="173202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3 - nyquist_unknown.ipynb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57C0E-C39C-40C8-A32D-ECA036C34D42}"/>
              </a:ext>
            </a:extLst>
          </p:cNvPr>
          <p:cNvSpPr/>
          <p:nvPr/>
        </p:nvSpPr>
        <p:spPr>
          <a:xfrm>
            <a:off x="4843463" y="2041884"/>
            <a:ext cx="1269742" cy="210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C1D27-A676-4B13-B3CD-0E1ED4B88759}"/>
              </a:ext>
            </a:extLst>
          </p:cNvPr>
          <p:cNvSpPr txBox="1"/>
          <p:nvPr/>
        </p:nvSpPr>
        <p:spPr>
          <a:xfrm>
            <a:off x="1378975" y="5217552"/>
            <a:ext cx="6349180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Using a </a:t>
            </a:r>
            <a:r>
              <a:rPr lang="en-US" sz="2400" b="1" dirty="0">
                <a:solidFill>
                  <a:srgbClr val="FF0000"/>
                </a:solidFill>
              </a:rPr>
              <a:t>large prime number </a:t>
            </a:r>
            <a:r>
              <a:rPr lang="en-US" sz="2400" dirty="0"/>
              <a:t>of samples helps avoid accidental aliasing if you don’t yet know the true nature of the underlying waveform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55B3D9-560B-4C62-B7B3-175D911A1E4B}"/>
                  </a:ext>
                </a:extLst>
              </p:cNvPr>
              <p:cNvSpPr txBox="1"/>
              <p:nvPr/>
            </p:nvSpPr>
            <p:spPr>
              <a:xfrm>
                <a:off x="1946106" y="2861841"/>
                <a:ext cx="5487761" cy="4001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⁡(14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55B3D9-560B-4C62-B7B3-175D911A1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106" y="2861841"/>
                <a:ext cx="548776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36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Travelling Waves &amp; 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047F3C-4B51-4D26-8A23-DD3D8209344B}"/>
                  </a:ext>
                </a:extLst>
              </p:cNvPr>
              <p:cNvSpPr txBox="1"/>
              <p:nvPr/>
            </p:nvSpPr>
            <p:spPr>
              <a:xfrm>
                <a:off x="4106649" y="1560272"/>
                <a:ext cx="2349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047F3C-4B51-4D26-8A23-DD3D82093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1560272"/>
                <a:ext cx="2349361" cy="276999"/>
              </a:xfrm>
              <a:prstGeom prst="rect">
                <a:avLst/>
              </a:prstGeom>
              <a:blipFill>
                <a:blip r:embed="rId3"/>
                <a:stretch>
                  <a:fillRect l="-20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EEA53D-5D59-422C-9A14-1818AB84B999}"/>
                  </a:ext>
                </a:extLst>
              </p:cNvPr>
              <p:cNvSpPr txBox="1"/>
              <p:nvPr/>
            </p:nvSpPr>
            <p:spPr>
              <a:xfrm>
                <a:off x="4106649" y="1994914"/>
                <a:ext cx="23706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EEA53D-5D59-422C-9A14-1818AB84B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1994914"/>
                <a:ext cx="2370649" cy="276999"/>
              </a:xfrm>
              <a:prstGeom prst="rect">
                <a:avLst/>
              </a:prstGeom>
              <a:blipFill>
                <a:blip r:embed="rId4"/>
                <a:stretch>
                  <a:fillRect l="-20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E3C29-CE02-4CEF-8E9D-58B730E58798}"/>
                  </a:ext>
                </a:extLst>
              </p:cNvPr>
              <p:cNvSpPr txBox="1"/>
              <p:nvPr/>
            </p:nvSpPr>
            <p:spPr>
              <a:xfrm>
                <a:off x="1229582" y="1560272"/>
                <a:ext cx="177426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E3C29-CE02-4CEF-8E9D-58B730E5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82" y="1560272"/>
                <a:ext cx="1774268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75A56-C3B6-4974-A711-2982B9861163}"/>
                  </a:ext>
                </a:extLst>
              </p:cNvPr>
              <p:cNvSpPr txBox="1"/>
              <p:nvPr/>
            </p:nvSpPr>
            <p:spPr>
              <a:xfrm>
                <a:off x="1229582" y="2330277"/>
                <a:ext cx="1950277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75A56-C3B6-4974-A711-2982B9861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82" y="2330277"/>
                <a:ext cx="1950277" cy="474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4BF507-2790-462C-A6DF-962AE358A77B}"/>
                  </a:ext>
                </a:extLst>
              </p:cNvPr>
              <p:cNvSpPr txBox="1"/>
              <p:nvPr/>
            </p:nvSpPr>
            <p:spPr>
              <a:xfrm>
                <a:off x="1154821" y="3133609"/>
                <a:ext cx="64075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4BF507-2790-462C-A6DF-962AE358A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21" y="3133609"/>
                <a:ext cx="6407523" cy="276999"/>
              </a:xfrm>
              <a:prstGeom prst="rect">
                <a:avLst/>
              </a:prstGeom>
              <a:blipFill>
                <a:blip r:embed="rId7"/>
                <a:stretch>
                  <a:fillRect l="-475" r="-28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9AA0C-1D43-4E51-90F4-CD1D13469D23}"/>
                  </a:ext>
                </a:extLst>
              </p:cNvPr>
              <p:cNvSpPr txBox="1"/>
              <p:nvPr/>
            </p:nvSpPr>
            <p:spPr>
              <a:xfrm>
                <a:off x="4106649" y="2521247"/>
                <a:ext cx="1169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9AA0C-1D43-4E51-90F4-CD1D13469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2521247"/>
                <a:ext cx="1169999" cy="276999"/>
              </a:xfrm>
              <a:prstGeom prst="rect">
                <a:avLst/>
              </a:prstGeom>
              <a:blipFill>
                <a:blip r:embed="rId8"/>
                <a:stretch>
                  <a:fillRect l="-4688" r="-41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6D258B-025C-434A-9120-32EB08F4310F}"/>
                  </a:ext>
                </a:extLst>
              </p:cNvPr>
              <p:cNvSpPr txBox="1"/>
              <p:nvPr/>
            </p:nvSpPr>
            <p:spPr>
              <a:xfrm>
                <a:off x="1154821" y="3596223"/>
                <a:ext cx="65159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6D258B-025C-434A-9120-32EB08F4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21" y="3596223"/>
                <a:ext cx="6515950" cy="276999"/>
              </a:xfrm>
              <a:prstGeom prst="rect">
                <a:avLst/>
              </a:prstGeom>
              <a:blipFill>
                <a:blip r:embed="rId9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AD5BEC-978A-43FB-8C4E-4D294B1211AF}"/>
                  </a:ext>
                </a:extLst>
              </p:cNvPr>
              <p:cNvSpPr txBox="1"/>
              <p:nvPr/>
            </p:nvSpPr>
            <p:spPr>
              <a:xfrm>
                <a:off x="704648" y="5538250"/>
                <a:ext cx="733008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AD5BEC-978A-43FB-8C4E-4D294B12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48" y="5538250"/>
                <a:ext cx="7330080" cy="714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A0B379-10D4-4DAD-ACC6-3D22A79244A9}"/>
                  </a:ext>
                </a:extLst>
              </p:cNvPr>
              <p:cNvSpPr txBox="1"/>
              <p:nvPr/>
            </p:nvSpPr>
            <p:spPr>
              <a:xfrm>
                <a:off x="1077681" y="4264810"/>
                <a:ext cx="3852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>
                    <a:solidFill>
                      <a:srgbClr val="7030A0"/>
                    </a:solidFill>
                  </a:rPr>
                  <a:t>Simple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A0B379-10D4-4DAD-ACC6-3D22A792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81" y="4264810"/>
                <a:ext cx="3852337" cy="276999"/>
              </a:xfrm>
              <a:prstGeom prst="rect">
                <a:avLst/>
              </a:prstGeom>
              <a:blipFill>
                <a:blip r:embed="rId11"/>
                <a:stretch>
                  <a:fillRect l="-3797" t="-28889" r="-110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B8F19-C09C-4AD9-9CB3-F0652093E4A4}"/>
                  </a:ext>
                </a:extLst>
              </p:cNvPr>
              <p:cNvSpPr txBox="1"/>
              <p:nvPr/>
            </p:nvSpPr>
            <p:spPr>
              <a:xfrm>
                <a:off x="749854" y="4699851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B8F19-C09C-4AD9-9CB3-F0652093E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54" y="4699851"/>
                <a:ext cx="4572000" cy="369332"/>
              </a:xfrm>
              <a:prstGeom prst="rect">
                <a:avLst/>
              </a:prstGeom>
              <a:blipFill>
                <a:blip r:embed="rId1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1DEC74-E5CF-4081-8088-3A1095254538}"/>
                  </a:ext>
                </a:extLst>
              </p:cNvPr>
              <p:cNvSpPr txBox="1"/>
              <p:nvPr/>
            </p:nvSpPr>
            <p:spPr>
              <a:xfrm>
                <a:off x="749854" y="5113062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1DEC74-E5CF-4081-8088-3A1095254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54" y="5113062"/>
                <a:ext cx="4572000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7FE187-3E57-46FF-989A-697328BD4490}"/>
              </a:ext>
            </a:extLst>
          </p:cNvPr>
          <p:cNvCxnSpPr>
            <a:endCxn id="20" idx="0"/>
          </p:cNvCxnSpPr>
          <p:nvPr/>
        </p:nvCxnSpPr>
        <p:spPr>
          <a:xfrm flipV="1">
            <a:off x="2555823" y="4699851"/>
            <a:ext cx="480031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F64ED4-01B3-4192-B21F-C92899DFA042}"/>
              </a:ext>
            </a:extLst>
          </p:cNvPr>
          <p:cNvCxnSpPr>
            <a:cxnSpLocks/>
          </p:cNvCxnSpPr>
          <p:nvPr/>
        </p:nvCxnSpPr>
        <p:spPr>
          <a:xfrm>
            <a:off x="3458497" y="4911140"/>
            <a:ext cx="12663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CCD1A58-4A55-42D7-830B-F71228F272B4}"/>
              </a:ext>
            </a:extLst>
          </p:cNvPr>
          <p:cNvCxnSpPr/>
          <p:nvPr/>
        </p:nvCxnSpPr>
        <p:spPr>
          <a:xfrm flipV="1">
            <a:off x="2552121" y="5115991"/>
            <a:ext cx="480031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FEBFC1-6E1D-434A-B322-1D8812CF30EC}"/>
              </a:ext>
            </a:extLst>
          </p:cNvPr>
          <p:cNvCxnSpPr>
            <a:cxnSpLocks/>
          </p:cNvCxnSpPr>
          <p:nvPr/>
        </p:nvCxnSpPr>
        <p:spPr>
          <a:xfrm>
            <a:off x="3458497" y="5327224"/>
            <a:ext cx="12663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9F7AC23-6BFB-4559-8A42-049B6B027BB0}"/>
              </a:ext>
            </a:extLst>
          </p:cNvPr>
          <p:cNvSpPr txBox="1"/>
          <p:nvPr/>
        </p:nvSpPr>
        <p:spPr>
          <a:xfrm>
            <a:off x="6577779" y="1475983"/>
            <a:ext cx="2293376" cy="92333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These waves have both spatial and temporal components</a:t>
            </a:r>
          </a:p>
        </p:txBody>
      </p:sp>
    </p:spTree>
    <p:extLst>
      <p:ext uri="{BB962C8B-B14F-4D97-AF65-F5344CB8AC3E}">
        <p14:creationId xmlns:p14="http://schemas.microsoft.com/office/powerpoint/2010/main" val="65831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  <p:bldP spid="14" grpId="0"/>
      <p:bldP spid="19" grpId="0"/>
      <p:bldP spid="20" grpId="0"/>
      <p:bldP spid="21" grpId="0"/>
      <p:bldP spid="3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Travelling Waves &amp; 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D9C42-3FA1-4543-82F9-A0B799B2CD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5" r="29521"/>
          <a:stretch/>
        </p:blipFill>
        <p:spPr>
          <a:xfrm>
            <a:off x="4828023" y="1632993"/>
            <a:ext cx="3603551" cy="2976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4F02AC-6C72-4930-AD93-B378EC3D0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1" b="1500"/>
          <a:stretch/>
        </p:blipFill>
        <p:spPr>
          <a:xfrm>
            <a:off x="628650" y="1632993"/>
            <a:ext cx="3852199" cy="31104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6A3C56-D021-4910-9EC3-A16B1D5CB2EE}"/>
              </a:ext>
            </a:extLst>
          </p:cNvPr>
          <p:cNvSpPr txBox="1"/>
          <p:nvPr/>
        </p:nvSpPr>
        <p:spPr>
          <a:xfrm>
            <a:off x="1815999" y="5206962"/>
            <a:ext cx="5329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what if the two waves are travelling at </a:t>
            </a:r>
            <a:r>
              <a:rPr lang="en-US" sz="2400" dirty="0">
                <a:solidFill>
                  <a:srgbClr val="FF0000"/>
                </a:solidFill>
              </a:rPr>
              <a:t>different</a:t>
            </a:r>
            <a:r>
              <a:rPr lang="en-US" sz="2400" dirty="0"/>
              <a:t> </a:t>
            </a:r>
            <a:r>
              <a:rPr lang="en-US" sz="2400" b="1" dirty="0"/>
              <a:t>speeds</a:t>
            </a:r>
            <a:r>
              <a:rPr lang="en-US" sz="2400" dirty="0"/>
              <a:t>, or have different </a:t>
            </a:r>
            <a:r>
              <a:rPr lang="en-US" sz="2400" b="1" dirty="0"/>
              <a:t>amplitudes</a:t>
            </a:r>
            <a:r>
              <a:rPr lang="en-US" sz="2400" dirty="0"/>
              <a:t>, or different </a:t>
            </a:r>
            <a:r>
              <a:rPr lang="en-US" sz="2400" b="1" dirty="0"/>
              <a:t>wave numbers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0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00078-6462-74CD-A941-9C3450ABA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53" y="1654494"/>
            <a:ext cx="6759693" cy="3129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4394770" y="2719208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5468374" y="3586070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FFBE97-91F6-4EB6-923E-BD5B5300C530}"/>
                  </a:ext>
                </a:extLst>
              </p:cNvPr>
              <p:cNvSpPr txBox="1"/>
              <p:nvPr/>
            </p:nvSpPr>
            <p:spPr>
              <a:xfrm>
                <a:off x="5217041" y="1808219"/>
                <a:ext cx="211660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FFBE97-91F6-4EB6-923E-BD5B5300C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041" y="1808219"/>
                <a:ext cx="2116605" cy="276999"/>
              </a:xfrm>
              <a:prstGeom prst="rect">
                <a:avLst/>
              </a:prstGeom>
              <a:blipFill>
                <a:blip r:embed="rId4"/>
                <a:stretch>
                  <a:fillRect l="-2305" t="-175556" r="-9798" b="-2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BB331AB-C24B-43B3-BB42-3AE4F9DF1601}"/>
                  </a:ext>
                </a:extLst>
              </p:cNvPr>
              <p:cNvSpPr txBox="1"/>
              <p:nvPr/>
            </p:nvSpPr>
            <p:spPr>
              <a:xfrm>
                <a:off x="5217041" y="2109853"/>
                <a:ext cx="71269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BB331AB-C24B-43B3-BB42-3AE4F9DF1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041" y="2109853"/>
                <a:ext cx="712695" cy="276999"/>
              </a:xfrm>
              <a:prstGeom prst="rect">
                <a:avLst/>
              </a:prstGeom>
              <a:blipFill>
                <a:blip r:embed="rId5"/>
                <a:stretch>
                  <a:fillRect l="-7692" r="-683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BC6284-1A54-4B76-B9A2-790E819B962D}"/>
                  </a:ext>
                </a:extLst>
              </p:cNvPr>
              <p:cNvSpPr txBox="1"/>
              <p:nvPr/>
            </p:nvSpPr>
            <p:spPr>
              <a:xfrm>
                <a:off x="1267584" y="5978979"/>
                <a:ext cx="23493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BC6284-1A54-4B76-B9A2-790E819B9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584" y="5978979"/>
                <a:ext cx="2349361" cy="276999"/>
              </a:xfrm>
              <a:prstGeom prst="rect">
                <a:avLst/>
              </a:prstGeom>
              <a:blipFill>
                <a:blip r:embed="rId6"/>
                <a:stretch>
                  <a:fillRect l="-20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33C0ED-1719-4855-874A-B77535AEA2E9}"/>
                  </a:ext>
                </a:extLst>
              </p:cNvPr>
              <p:cNvSpPr txBox="1"/>
              <p:nvPr/>
            </p:nvSpPr>
            <p:spPr>
              <a:xfrm>
                <a:off x="3904695" y="5978979"/>
                <a:ext cx="23706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33C0ED-1719-4855-874A-B77535AEA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695" y="5978979"/>
                <a:ext cx="2370649" cy="276999"/>
              </a:xfrm>
              <a:prstGeom prst="rect">
                <a:avLst/>
              </a:prstGeom>
              <a:blipFill>
                <a:blip r:embed="rId7"/>
                <a:stretch>
                  <a:fillRect l="-20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2949BF6-B2E9-41A1-BE49-CBC9EADBB073}"/>
                  </a:ext>
                </a:extLst>
              </p:cNvPr>
              <p:cNvSpPr txBox="1"/>
              <p:nvPr/>
            </p:nvSpPr>
            <p:spPr>
              <a:xfrm>
                <a:off x="6563095" y="5820634"/>
                <a:ext cx="1629634" cy="593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2949BF6-B2E9-41A1-BE49-CBC9EADBB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095" y="5820634"/>
                <a:ext cx="1629634" cy="5936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7843548" y="4014168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7216617" y="4243804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6728872" y="4447519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36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/>
      <p:bldP spid="42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Generalized Binomial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/>
              <p:nvPr/>
            </p:nvSpPr>
            <p:spPr>
              <a:xfrm>
                <a:off x="1031512" y="4222863"/>
                <a:ext cx="7080977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512" y="4222863"/>
                <a:ext cx="7080977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BA68D-6D83-4E5A-AF0B-D30811DF0A1F}"/>
                  </a:ext>
                </a:extLst>
              </p:cNvPr>
              <p:cNvSpPr txBox="1"/>
              <p:nvPr/>
            </p:nvSpPr>
            <p:spPr>
              <a:xfrm>
                <a:off x="2751566" y="5258309"/>
                <a:ext cx="316234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104153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118098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=2.64576…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BA68D-6D83-4E5A-AF0B-D30811DF0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566" y="5258309"/>
                <a:ext cx="3162341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630F79-2A2B-4A1D-8BEF-A43CC8FB3413}"/>
                  </a:ext>
                </a:extLst>
              </p:cNvPr>
              <p:cNvSpPr txBox="1"/>
              <p:nvPr/>
            </p:nvSpPr>
            <p:spPr>
              <a:xfrm>
                <a:off x="4250695" y="6048574"/>
                <a:ext cx="16632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=2.64575…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630F79-2A2B-4A1D-8BEF-A43CC8FB3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95" y="6048574"/>
                <a:ext cx="1663212" cy="307777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33591A-4C95-4A7D-84DD-902562A4AD7C}"/>
                  </a:ext>
                </a:extLst>
              </p:cNvPr>
              <p:cNvSpPr txBox="1"/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33591A-4C95-4A7D-84DD-902562A4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3F7A6E-ECFF-4B0C-9D63-0785F4D2F279}"/>
                  </a:ext>
                </a:extLst>
              </p:cNvPr>
              <p:cNvSpPr txBox="1"/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3F7A6E-ECFF-4B0C-9D63-0785F4D2F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D3F2228-2511-4DA8-B4E9-144382B85638}"/>
              </a:ext>
            </a:extLst>
          </p:cNvPr>
          <p:cNvGrpSpPr/>
          <p:nvPr/>
        </p:nvGrpSpPr>
        <p:grpSpPr>
          <a:xfrm>
            <a:off x="1206792" y="2392468"/>
            <a:ext cx="6730416" cy="706284"/>
            <a:chOff x="1206792" y="2536800"/>
            <a:chExt cx="6730416" cy="706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58A094-4DDC-4BFE-845C-1D2A0F9B9C54}"/>
                    </a:ext>
                  </a:extLst>
                </p:cNvPr>
                <p:cNvSpPr txBox="1"/>
                <p:nvPr/>
              </p:nvSpPr>
              <p:spPr>
                <a:xfrm>
                  <a:off x="1206792" y="2590824"/>
                  <a:ext cx="3076355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58A094-4DDC-4BFE-845C-1D2A0F9B9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792" y="2590824"/>
                  <a:ext cx="3076355" cy="5186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797F6-4601-4ABB-90F0-539020DF304C}"/>
                    </a:ext>
                  </a:extLst>
                </p:cNvPr>
                <p:cNvSpPr txBox="1"/>
                <p:nvPr/>
              </p:nvSpPr>
              <p:spPr>
                <a:xfrm>
                  <a:off x="5140609" y="2536800"/>
                  <a:ext cx="2796599" cy="7062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797F6-4601-4ABB-90F0-539020DF3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0609" y="2536800"/>
                  <a:ext cx="2796599" cy="7062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6C44E1-0BE3-4015-BA0D-DDB73661E23E}"/>
              </a:ext>
            </a:extLst>
          </p:cNvPr>
          <p:cNvCxnSpPr>
            <a:cxnSpLocks/>
          </p:cNvCxnSpPr>
          <p:nvPr/>
        </p:nvCxnSpPr>
        <p:spPr>
          <a:xfrm>
            <a:off x="5599164" y="5675773"/>
            <a:ext cx="0" cy="4424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3BD866-162B-4F83-8F6F-5E04553D602B}"/>
                  </a:ext>
                </a:extLst>
              </p:cNvPr>
              <p:cNvSpPr txBox="1"/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Required!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3BD866-162B-4F83-8F6F-5E04553D6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blipFill>
                <a:blip r:embed="rId10"/>
                <a:stretch>
                  <a:fillRect b="-1296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4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1F90D9-20BA-4D0A-9325-E421D1859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877" y="1603688"/>
            <a:ext cx="5960102" cy="4896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4465569" y="1870012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4875094" y="2262390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7446707" y="2736464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3740321" y="3042286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3109549" y="3443174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6908391" y="3769504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6481491" y="497418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5759997" y="4269409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6C57A9-4FB2-4963-982F-1AB2FFCEEDAC}"/>
              </a:ext>
            </a:extLst>
          </p:cNvPr>
          <p:cNvGrpSpPr/>
          <p:nvPr/>
        </p:nvGrpSpPr>
        <p:grpSpPr>
          <a:xfrm>
            <a:off x="4266345" y="6157074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F562F5-EB27-4CDB-AD30-A4FA24D6D20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BB931FF-C6CF-4E99-9C1A-886CEB3C5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12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5A302D-4CE4-4D16-A601-05294D23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892" y="1609908"/>
            <a:ext cx="5906216" cy="4546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3986463" y="1607483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3344229" y="2273843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3090938" y="2713838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3785446" y="3379545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7350165" y="3818812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4210703" y="4250323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4229132" y="5125257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7366394" y="4697760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6C57A9-4FB2-4963-982F-1AB2FFCEEDAC}"/>
              </a:ext>
            </a:extLst>
          </p:cNvPr>
          <p:cNvGrpSpPr/>
          <p:nvPr/>
        </p:nvGrpSpPr>
        <p:grpSpPr>
          <a:xfrm>
            <a:off x="4018974" y="5346153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F562F5-EB27-4CDB-AD30-A4FA24D6D20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BB931FF-C6CF-4E99-9C1A-886CEB3C5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EC049B-8D9B-4F4C-A648-F5A8FB1A3769}"/>
              </a:ext>
            </a:extLst>
          </p:cNvPr>
          <p:cNvGrpSpPr/>
          <p:nvPr/>
        </p:nvGrpSpPr>
        <p:grpSpPr>
          <a:xfrm>
            <a:off x="4478620" y="5783147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E8A42C1-4F57-43C0-A55A-9295712DE4C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84389A-26E0-48B3-B3CB-A28A52FDB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19D436D-E259-4A81-92DD-2BBB5F9316CF}"/>
              </a:ext>
            </a:extLst>
          </p:cNvPr>
          <p:cNvSpPr/>
          <p:nvPr/>
        </p:nvSpPr>
        <p:spPr>
          <a:xfrm>
            <a:off x="3442976" y="3455193"/>
            <a:ext cx="255105" cy="214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1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EC3EAD-24CD-AC6B-0ED3-019CC165E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346" y="1356440"/>
            <a:ext cx="3421307" cy="5157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5997121" y="1291974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5076540" y="3215588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5050895" y="4081044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5328635" y="4310231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4706578" y="4514038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4812272" y="4934963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6219544" y="6218827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4169174" y="5569981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19D436D-E259-4A81-92DD-2BBB5F9316CF}"/>
              </a:ext>
            </a:extLst>
          </p:cNvPr>
          <p:cNvSpPr/>
          <p:nvPr/>
        </p:nvSpPr>
        <p:spPr>
          <a:xfrm>
            <a:off x="4408537" y="4591934"/>
            <a:ext cx="204921" cy="18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95279F-992B-4ECA-BD1C-7A1513057C61}"/>
                  </a:ext>
                </a:extLst>
              </p:cNvPr>
              <p:cNvSpPr txBox="1"/>
              <p:nvPr/>
            </p:nvSpPr>
            <p:spPr>
              <a:xfrm>
                <a:off x="6642797" y="4221673"/>
                <a:ext cx="2122569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𝑓𝑟𝑎𝑚𝑒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𝑓𝑟𝑎𝑚𝑒𝑠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95279F-992B-4ECA-BD1C-7A1513057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797" y="4221673"/>
                <a:ext cx="2122569" cy="575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DAA1C2DE-F03D-468D-AB03-B5306610CAEB}"/>
              </a:ext>
            </a:extLst>
          </p:cNvPr>
          <p:cNvSpPr/>
          <p:nvPr/>
        </p:nvSpPr>
        <p:spPr>
          <a:xfrm>
            <a:off x="3862488" y="3733260"/>
            <a:ext cx="1214052" cy="18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4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65D681-9A79-4DF7-82F0-0CE1070A8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10929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4E9732-EAF5-463C-A7C6-350E8168A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571" y="6112493"/>
            <a:ext cx="4542857" cy="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E19289-581F-4535-8A34-296A2CB74B2C}"/>
              </a:ext>
            </a:extLst>
          </p:cNvPr>
          <p:cNvSpPr/>
          <p:nvPr/>
        </p:nvSpPr>
        <p:spPr>
          <a:xfrm>
            <a:off x="4029074" y="6280248"/>
            <a:ext cx="2376489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B67BFF-F819-4B6E-AED6-A75B0273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04067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D85A66-EDD9-4321-9B7F-C98D0277F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238" y="6112493"/>
            <a:ext cx="4809524" cy="3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90794-3AAE-41F8-A8E3-76958B660344}"/>
              </a:ext>
            </a:extLst>
          </p:cNvPr>
          <p:cNvSpPr/>
          <p:nvPr/>
        </p:nvSpPr>
        <p:spPr>
          <a:xfrm>
            <a:off x="3895724" y="6303364"/>
            <a:ext cx="1085851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6051C446-F0FC-4E52-B7D1-775595CBD7A3}"/>
                  </a:ext>
                </a:extLst>
              </p:cNvPr>
              <p:cNvSpPr/>
              <p:nvPr/>
            </p:nvSpPr>
            <p:spPr>
              <a:xfrm>
                <a:off x="552291" y="3429000"/>
                <a:ext cx="1635385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1" dirty="0">
                    <a:ln>
                      <a:solidFill>
                        <a:srgbClr val="FFFF00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, different amplitudes 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6051C446-F0FC-4E52-B7D1-775595CBD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91" y="3429000"/>
                <a:ext cx="1635385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44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FB9CC6-45A8-4E85-87C8-B2FAEB4A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05119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019FEF-154E-4B8D-9B74-A84D3CB1B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840" y="6112493"/>
            <a:ext cx="5152321" cy="365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4765153" y="6303364"/>
            <a:ext cx="1226072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8E742ED3-4991-4A22-8FF1-C4F3F577D9FC}"/>
                  </a:ext>
                </a:extLst>
              </p:cNvPr>
              <p:cNvSpPr/>
              <p:nvPr/>
            </p:nvSpPr>
            <p:spPr>
              <a:xfrm>
                <a:off x="464575" y="3429000"/>
                <a:ext cx="1723102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Different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and amplitudes </a:t>
                </a:r>
              </a:p>
            </p:txBody>
          </p:sp>
        </mc:Choice>
        <mc:Fallback xmlns="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8E742ED3-4991-4A22-8FF1-C4F3F577D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75" y="3429000"/>
                <a:ext cx="1723102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18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330080-6D0C-4B53-8351-CFD845EA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857" y="6101250"/>
            <a:ext cx="4514286" cy="3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8566F8-3A15-45F6-AE7A-65CB3B4D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13033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836949" y="6303364"/>
            <a:ext cx="887701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7553DE0C-E2F6-4600-8EC7-270EFDA2C319}"/>
                  </a:ext>
                </a:extLst>
              </p:cNvPr>
              <p:cNvSpPr/>
              <p:nvPr/>
            </p:nvSpPr>
            <p:spPr>
              <a:xfrm>
                <a:off x="322289" y="3429001"/>
                <a:ext cx="1865388" cy="910652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different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7553DE0C-E2F6-4600-8EC7-270EFDA2C3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9" y="3429001"/>
                <a:ext cx="1865388" cy="910652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E0ED8D-952A-4A91-BED2-F377CA86E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928" y="6093664"/>
            <a:ext cx="5032144" cy="3992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7C818-7044-4103-B4A3-74E9C914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8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994344" y="6303364"/>
            <a:ext cx="961287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EDAE2C-C00D-4150-AF25-CAFF321A026D}"/>
                  </a:ext>
                </a:extLst>
              </p:cNvPr>
              <p:cNvSpPr/>
              <p:nvPr/>
            </p:nvSpPr>
            <p:spPr>
              <a:xfrm>
                <a:off x="322289" y="3429000"/>
                <a:ext cx="1865388" cy="119546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different (and now negative)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EDAE2C-C00D-4150-AF25-CAFF321A0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9" y="3429000"/>
                <a:ext cx="1865388" cy="119546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26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B308A8-FD30-40D9-AD65-DD2FBF0E6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996" y="6084140"/>
            <a:ext cx="5062008" cy="4087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F4DAB-74C7-4DB3-9F95-EC64D84A2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8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946775" y="6303364"/>
            <a:ext cx="1038225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7CCE3A88-0C8C-40D1-9D04-B032FFC11529}"/>
                  </a:ext>
                </a:extLst>
              </p:cNvPr>
              <p:cNvSpPr/>
              <p:nvPr/>
            </p:nvSpPr>
            <p:spPr>
              <a:xfrm>
                <a:off x="265472" y="4003876"/>
                <a:ext cx="1852003" cy="1047447"/>
              </a:xfrm>
              <a:prstGeom prst="wedgeRoundRectCallout">
                <a:avLst>
                  <a:gd name="adj1" fmla="val 92624"/>
                  <a:gd name="adj2" fmla="val -4101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and amplitudes, and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opposite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7CCE3A88-0C8C-40D1-9D04-B032FFC11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72" y="4003876"/>
                <a:ext cx="1852003" cy="1047447"/>
              </a:xfrm>
              <a:prstGeom prst="wedgeRoundRectCallout">
                <a:avLst>
                  <a:gd name="adj1" fmla="val 92624"/>
                  <a:gd name="adj2" fmla="val -4101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80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6C9A6F-5F56-4148-AF95-7631C3E6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72" y="6079718"/>
            <a:ext cx="5542857" cy="523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62FE-CB44-4B93-B11B-A85DE7E22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7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4572000" y="6441690"/>
            <a:ext cx="1987550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D71CFC43-4A9F-43CB-98C9-F1E9C4208364}"/>
                  </a:ext>
                </a:extLst>
              </p:cNvPr>
              <p:cNvSpPr/>
              <p:nvPr/>
            </p:nvSpPr>
            <p:spPr>
              <a:xfrm>
                <a:off x="382251" y="1655283"/>
                <a:ext cx="3093180" cy="1483543"/>
              </a:xfrm>
              <a:prstGeom prst="wedgeRoundRectCallout">
                <a:avLst>
                  <a:gd name="adj1" fmla="val 76339"/>
                  <a:gd name="adj2" fmla="val 5216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The superposition of two waves, each having the</a:t>
                </a: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but with an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opposite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,</a:t>
                </a: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produces a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standing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wave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D71CFC43-4A9F-43CB-98C9-F1E9C42083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51" y="1655283"/>
                <a:ext cx="3093180" cy="1483543"/>
              </a:xfrm>
              <a:prstGeom prst="wedgeRoundRectCallout">
                <a:avLst>
                  <a:gd name="adj1" fmla="val 76339"/>
                  <a:gd name="adj2" fmla="val 5216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4AF3215-1B9C-487B-B9BD-DB562CBC1FAD}"/>
              </a:ext>
            </a:extLst>
          </p:cNvPr>
          <p:cNvGrpSpPr/>
          <p:nvPr/>
        </p:nvGrpSpPr>
        <p:grpSpPr>
          <a:xfrm>
            <a:off x="5759004" y="1577248"/>
            <a:ext cx="2403987" cy="854619"/>
            <a:chOff x="5331542" y="2816942"/>
            <a:chExt cx="2403987" cy="85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8ABC67-3115-498A-B106-FA8311AC2A4F}"/>
                </a:ext>
              </a:extLst>
            </p:cNvPr>
            <p:cNvSpPr/>
            <p:nvPr/>
          </p:nvSpPr>
          <p:spPr>
            <a:xfrm>
              <a:off x="5331542" y="2816942"/>
              <a:ext cx="2403987" cy="85461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809C6C1-7B9A-46B5-93F8-59B1C191F5C5}"/>
                    </a:ext>
                  </a:extLst>
                </p:cNvPr>
                <p:cNvSpPr txBox="1"/>
                <p:nvPr/>
              </p:nvSpPr>
              <p:spPr>
                <a:xfrm>
                  <a:off x="5504793" y="2927143"/>
                  <a:ext cx="2116605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24E7128-BB24-4B7C-A183-48FBCB204B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793" y="2927143"/>
                  <a:ext cx="211660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305" t="-175556" r="-9798" b="-25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ED11F2-CB40-401A-9903-1E01B00681B1}"/>
                    </a:ext>
                  </a:extLst>
                </p:cNvPr>
                <p:cNvSpPr txBox="1"/>
                <p:nvPr/>
              </p:nvSpPr>
              <p:spPr>
                <a:xfrm>
                  <a:off x="5499470" y="3302002"/>
                  <a:ext cx="2121928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4E4DCDB-4042-4B75-82D5-EA69D36EC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470" y="3302002"/>
                  <a:ext cx="212192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299" t="-169565" r="-9770" b="-25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2F78CC8A-D649-40CB-B2C4-44C561133C0A}"/>
              </a:ext>
            </a:extLst>
          </p:cNvPr>
          <p:cNvSpPr/>
          <p:nvPr/>
        </p:nvSpPr>
        <p:spPr>
          <a:xfrm>
            <a:off x="237416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F26DC1-571B-49D6-B10B-45ABBAEA535E}"/>
              </a:ext>
            </a:extLst>
          </p:cNvPr>
          <p:cNvSpPr/>
          <p:nvPr/>
        </p:nvSpPr>
        <p:spPr>
          <a:xfrm>
            <a:off x="309318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978271-E5C3-46D4-8013-A6CCA80F9E90}"/>
              </a:ext>
            </a:extLst>
          </p:cNvPr>
          <p:cNvSpPr/>
          <p:nvPr/>
        </p:nvSpPr>
        <p:spPr>
          <a:xfrm>
            <a:off x="381219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4719F5-8C9F-45CC-9C24-E447B8CC65A1}"/>
              </a:ext>
            </a:extLst>
          </p:cNvPr>
          <p:cNvSpPr/>
          <p:nvPr/>
        </p:nvSpPr>
        <p:spPr>
          <a:xfrm>
            <a:off x="453121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4A5FB2-466E-4150-A343-D77BADDFDF73}"/>
              </a:ext>
            </a:extLst>
          </p:cNvPr>
          <p:cNvSpPr/>
          <p:nvPr/>
        </p:nvSpPr>
        <p:spPr>
          <a:xfrm>
            <a:off x="525022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4E8670-09C6-4A22-A3A8-559F72E809E1}"/>
              </a:ext>
            </a:extLst>
          </p:cNvPr>
          <p:cNvSpPr/>
          <p:nvPr/>
        </p:nvSpPr>
        <p:spPr>
          <a:xfrm>
            <a:off x="596924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D97600-4270-4537-B26C-9946A3B83B69}"/>
              </a:ext>
            </a:extLst>
          </p:cNvPr>
          <p:cNvSpPr/>
          <p:nvPr/>
        </p:nvSpPr>
        <p:spPr>
          <a:xfrm>
            <a:off x="6688257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05DD2FE2-4EE6-4B88-B529-5FB2AE27BA1A}"/>
              </a:ext>
            </a:extLst>
          </p:cNvPr>
          <p:cNvSpPr/>
          <p:nvPr/>
        </p:nvSpPr>
        <p:spPr>
          <a:xfrm>
            <a:off x="6769268" y="4078801"/>
            <a:ext cx="1835120" cy="1096454"/>
          </a:xfrm>
          <a:prstGeom prst="wedgeRoundRectCallout">
            <a:avLst>
              <a:gd name="adj1" fmla="val -84639"/>
              <a:gd name="adj2" fmla="val -902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What points are at the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center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of these circles?</a:t>
            </a:r>
          </a:p>
        </p:txBody>
      </p:sp>
    </p:spTree>
    <p:extLst>
      <p:ext uri="{BB962C8B-B14F-4D97-AF65-F5344CB8AC3E}">
        <p14:creationId xmlns:p14="http://schemas.microsoft.com/office/powerpoint/2010/main" val="193015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CB8B1D-DE75-4FE5-A913-B829E6978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5"/>
          <a:stretch/>
        </p:blipFill>
        <p:spPr>
          <a:xfrm>
            <a:off x="1260986" y="1844510"/>
            <a:ext cx="6542180" cy="3582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117331-4AB0-47D0-B18B-4C4DFEEF9C14}"/>
                  </a:ext>
                </a:extLst>
              </p:cNvPr>
              <p:cNvSpPr txBox="1"/>
              <p:nvPr/>
            </p:nvSpPr>
            <p:spPr>
              <a:xfrm>
                <a:off x="5441653" y="2334944"/>
                <a:ext cx="2979676" cy="510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f>
                        <m:fPr>
                          <m:ctrlP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117331-4AB0-47D0-B18B-4C4DFEEF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53" y="2334944"/>
                <a:ext cx="2979676" cy="510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C07ABE-E935-4E27-999B-158DF11925CB}"/>
                  </a:ext>
                </a:extLst>
              </p:cNvPr>
              <p:cNvSpPr txBox="1"/>
              <p:nvPr/>
            </p:nvSpPr>
            <p:spPr>
              <a:xfrm>
                <a:off x="6083709" y="3668424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C07ABE-E935-4E27-999B-158DF1192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709" y="3668424"/>
                <a:ext cx="140109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4824065" y="3676182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3259393" y="3890344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6066738" y="4504075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924C15-A64C-44B0-BBBB-B29862BB8735}"/>
              </a:ext>
            </a:extLst>
          </p:cNvPr>
          <p:cNvGrpSpPr/>
          <p:nvPr/>
        </p:nvGrpSpPr>
        <p:grpSpPr>
          <a:xfrm>
            <a:off x="3864692" y="1809665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750EC5-C66C-4782-9678-4FDB82FC2CB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92B501F-FB10-4C63-B3AA-52D830D83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97ED8E-56F7-4639-92E2-AD1CEAE8FEF0}"/>
              </a:ext>
            </a:extLst>
          </p:cNvPr>
          <p:cNvGrpSpPr/>
          <p:nvPr/>
        </p:nvGrpSpPr>
        <p:grpSpPr>
          <a:xfrm>
            <a:off x="4336025" y="2408277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71280B-9636-476A-85F7-DF96A117929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21D1242-B7B4-4A70-BADC-3EFEFDB22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C0C4FF-3B8D-47BA-A294-801FB36122A3}"/>
              </a:ext>
            </a:extLst>
          </p:cNvPr>
          <p:cNvGrpSpPr/>
          <p:nvPr/>
        </p:nvGrpSpPr>
        <p:grpSpPr>
          <a:xfrm>
            <a:off x="2586855" y="3049888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4E21C2-503B-48B4-80CB-592AA47665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7C5C39-7AD3-4734-9301-DE049F56D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3F5E477-69B3-4A3E-9D31-D4232EB113F2}"/>
              </a:ext>
            </a:extLst>
          </p:cNvPr>
          <p:cNvGrpSpPr/>
          <p:nvPr/>
        </p:nvGrpSpPr>
        <p:grpSpPr>
          <a:xfrm>
            <a:off x="2636655" y="5015931"/>
            <a:ext cx="751828" cy="480817"/>
            <a:chOff x="4161911" y="6198335"/>
            <a:chExt cx="751828" cy="48081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6006C5-270B-44D5-9DBD-CD7A841C777D}"/>
                </a:ext>
              </a:extLst>
            </p:cNvPr>
            <p:cNvSpPr txBox="1"/>
            <p:nvPr/>
          </p:nvSpPr>
          <p:spPr>
            <a:xfrm>
              <a:off x="4530281" y="630982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973D3B5-BE31-4914-95FE-94559D710F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1911" y="6198335"/>
              <a:ext cx="443274" cy="2457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C61D1A0-0222-4E80-898B-034DD2597E06}"/>
              </a:ext>
            </a:extLst>
          </p:cNvPr>
          <p:cNvGrpSpPr/>
          <p:nvPr/>
        </p:nvGrpSpPr>
        <p:grpSpPr>
          <a:xfrm>
            <a:off x="3488778" y="5010625"/>
            <a:ext cx="751828" cy="480817"/>
            <a:chOff x="4161911" y="6198335"/>
            <a:chExt cx="751828" cy="48081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8B7DC96-A2F8-483D-B06E-96F6A56C74FB}"/>
                </a:ext>
              </a:extLst>
            </p:cNvPr>
            <p:cNvSpPr txBox="1"/>
            <p:nvPr/>
          </p:nvSpPr>
          <p:spPr>
            <a:xfrm>
              <a:off x="4530281" y="630982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72234DB-EC64-4610-90A4-C239C3AB9D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1911" y="6198335"/>
              <a:ext cx="443274" cy="2457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6502480-893B-4990-A1CB-53E8DA438227}"/>
              </a:ext>
            </a:extLst>
          </p:cNvPr>
          <p:cNvSpPr/>
          <p:nvPr/>
        </p:nvSpPr>
        <p:spPr>
          <a:xfrm>
            <a:off x="6998109" y="3676182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5AA760-EBD3-486B-94A2-BC7347273561}"/>
              </a:ext>
            </a:extLst>
          </p:cNvPr>
          <p:cNvSpPr/>
          <p:nvPr/>
        </p:nvSpPr>
        <p:spPr>
          <a:xfrm>
            <a:off x="5441653" y="4622599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D001EBF-1A59-4EE6-A9E7-E35E5A7FE9BB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 rot="5400000">
            <a:off x="5907642" y="3463495"/>
            <a:ext cx="761751" cy="1556456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/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5D06379-DB16-0A4C-FD51-770269CB5DD6}"/>
              </a:ext>
            </a:extLst>
          </p:cNvPr>
          <p:cNvSpPr/>
          <p:nvPr/>
        </p:nvSpPr>
        <p:spPr>
          <a:xfrm>
            <a:off x="5104151" y="4582214"/>
            <a:ext cx="209862" cy="1713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E846A3-9A90-8B42-0C56-0879B3385312}"/>
              </a:ext>
            </a:extLst>
          </p:cNvPr>
          <p:cNvSpPr/>
          <p:nvPr/>
        </p:nvSpPr>
        <p:spPr>
          <a:xfrm>
            <a:off x="3957633" y="4579859"/>
            <a:ext cx="238130" cy="22740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1E216C-11B0-B956-39D9-D41A3892852C}"/>
              </a:ext>
            </a:extLst>
          </p:cNvPr>
          <p:cNvSpPr/>
          <p:nvPr/>
        </p:nvSpPr>
        <p:spPr>
          <a:xfrm>
            <a:off x="6691344" y="3722671"/>
            <a:ext cx="238130" cy="22740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312B8A29-3B9A-2CC4-8BAF-675993F17BF3}"/>
              </a:ext>
            </a:extLst>
          </p:cNvPr>
          <p:cNvCxnSpPr>
            <a:stCxn id="37" idx="0"/>
            <a:endCxn id="38" idx="0"/>
          </p:cNvCxnSpPr>
          <p:nvPr/>
        </p:nvCxnSpPr>
        <p:spPr>
          <a:xfrm rot="5400000" flipH="1" flipV="1">
            <a:off x="5014959" y="2784410"/>
            <a:ext cx="857188" cy="2733711"/>
          </a:xfrm>
          <a:prstGeom prst="bentConnector3">
            <a:avLst>
              <a:gd name="adj1" fmla="val 126669"/>
            </a:avLst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88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8" grpId="0"/>
      <p:bldP spid="3" grpId="0" animBg="1"/>
      <p:bldP spid="37" grpId="0" animBg="1"/>
      <p:bldP spid="37" grpId="1" animBg="1"/>
      <p:bldP spid="3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𝐴𝑘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46073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460738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79986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799869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565044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565044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159BA9-2447-4665-A4E9-6E42EC4883A5}"/>
                  </a:ext>
                </a:extLst>
              </p:cNvPr>
              <p:cNvSpPr txBox="1"/>
              <p:nvPr/>
            </p:nvSpPr>
            <p:spPr>
              <a:xfrm>
                <a:off x="6211633" y="1778338"/>
                <a:ext cx="22491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wave phase speed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159BA9-2447-4665-A4E9-6E42EC488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633" y="1778338"/>
                <a:ext cx="2249129" cy="369332"/>
              </a:xfrm>
              <a:prstGeom prst="rect">
                <a:avLst/>
              </a:prstGeom>
              <a:blipFill>
                <a:blip r:embed="rId10"/>
                <a:stretch>
                  <a:fillRect t="-10000" r="-135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CDFB6E-0D49-4BA5-8E67-B67A2A823BEB}"/>
                  </a:ext>
                </a:extLst>
              </p:cNvPr>
              <p:cNvSpPr txBox="1"/>
              <p:nvPr/>
            </p:nvSpPr>
            <p:spPr>
              <a:xfrm>
                <a:off x="3131894" y="1649480"/>
                <a:ext cx="2880212" cy="581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CDFB6E-0D49-4BA5-8E67-B67A2A823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94" y="1649480"/>
                <a:ext cx="2880212" cy="5814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69267" y="4723563"/>
            <a:ext cx="607423" cy="83299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490356" y="4664917"/>
            <a:ext cx="643025" cy="91469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091216" y="5235734"/>
            <a:ext cx="311175" cy="134960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013480" y="2849517"/>
            <a:ext cx="328472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220269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55CE1D9-0EA4-4405-B717-F73C808185A5}"/>
              </a:ext>
            </a:extLst>
          </p:cNvPr>
          <p:cNvSpPr txBox="1"/>
          <p:nvPr/>
        </p:nvSpPr>
        <p:spPr>
          <a:xfrm>
            <a:off x="6510007" y="2518126"/>
            <a:ext cx="165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 </a:t>
            </a:r>
            <a:r>
              <a:rPr lang="en-US" b="1" dirty="0">
                <a:solidFill>
                  <a:srgbClr val="0070C0"/>
                </a:solidFill>
              </a:rPr>
              <a:t>forward</a:t>
            </a:r>
            <a:r>
              <a:rPr lang="en-US" dirty="0">
                <a:solidFill>
                  <a:srgbClr val="0070C0"/>
                </a:solidFill>
              </a:rPr>
              <a:t> travelling wave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4D60EB-D310-4847-AD1E-A78D0FE4F155}"/>
              </a:ext>
            </a:extLst>
          </p:cNvPr>
          <p:cNvCxnSpPr/>
          <p:nvPr/>
        </p:nvCxnSpPr>
        <p:spPr>
          <a:xfrm flipV="1">
            <a:off x="4869278" y="1710813"/>
            <a:ext cx="300032" cy="1696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2BF79B-4256-4BF0-8AFF-DB92ECB228AF}"/>
              </a:ext>
            </a:extLst>
          </p:cNvPr>
          <p:cNvCxnSpPr/>
          <p:nvPr/>
        </p:nvCxnSpPr>
        <p:spPr>
          <a:xfrm flipV="1">
            <a:off x="5176684" y="2034859"/>
            <a:ext cx="300032" cy="1696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0EE867A-795F-4D94-A40D-D00905398FBD}"/>
              </a:ext>
            </a:extLst>
          </p:cNvPr>
          <p:cNvSpPr/>
          <p:nvPr/>
        </p:nvSpPr>
        <p:spPr>
          <a:xfrm>
            <a:off x="5169310" y="2711018"/>
            <a:ext cx="220269" cy="297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CB7E191-0405-458E-90D7-A64DD46EBEF4}"/>
              </a:ext>
            </a:extLst>
          </p:cNvPr>
          <p:cNvCxnSpPr>
            <a:stCxn id="33" idx="0"/>
            <a:endCxn id="3" idx="0"/>
          </p:cNvCxnSpPr>
          <p:nvPr/>
        </p:nvCxnSpPr>
        <p:spPr>
          <a:xfrm rot="16200000" flipH="1" flipV="1">
            <a:off x="6211376" y="1586195"/>
            <a:ext cx="192892" cy="2056753"/>
          </a:xfrm>
          <a:prstGeom prst="bentConnector3">
            <a:avLst>
              <a:gd name="adj1" fmla="val -11851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46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14" grpId="0"/>
      <p:bldP spid="33" grpId="0"/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𝐴𝑘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28761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287613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58827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588273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35344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353447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30991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309910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69267" y="4723563"/>
            <a:ext cx="607423" cy="83299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331658" y="4612017"/>
            <a:ext cx="643025" cy="1020490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038317" y="5182835"/>
            <a:ext cx="311175" cy="14554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013480" y="2849517"/>
            <a:ext cx="328472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133707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/>
              <p:nvPr/>
            </p:nvSpPr>
            <p:spPr>
              <a:xfrm>
                <a:off x="3789478" y="1629369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1629369"/>
                <a:ext cx="1565044" cy="6223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515631" y="1468581"/>
            <a:ext cx="2662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Does this differential equation hold for a wave travelling </a:t>
            </a:r>
            <a:r>
              <a:rPr lang="en-US" b="1" dirty="0">
                <a:solidFill>
                  <a:srgbClr val="0070C0"/>
                </a:solidFill>
              </a:rPr>
              <a:t>backwards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0C761-7014-4161-8E22-7430836FFA0F}"/>
              </a:ext>
            </a:extLst>
          </p:cNvPr>
          <p:cNvSpPr txBox="1"/>
          <p:nvPr/>
        </p:nvSpPr>
        <p:spPr>
          <a:xfrm>
            <a:off x="6311918" y="2177159"/>
            <a:ext cx="183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These equations don't match!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A76C32E-96FA-473D-B6B0-1164299DD719}"/>
              </a:ext>
            </a:extLst>
          </p:cNvPr>
          <p:cNvCxnSpPr>
            <a:stCxn id="18" idx="3"/>
            <a:endCxn id="13" idx="3"/>
          </p:cNvCxnSpPr>
          <p:nvPr/>
        </p:nvCxnSpPr>
        <p:spPr>
          <a:xfrm>
            <a:off x="5354522" y="1940544"/>
            <a:ext cx="1876994" cy="4125581"/>
          </a:xfrm>
          <a:prstGeom prst="bentConnector3">
            <a:avLst>
              <a:gd name="adj1" fmla="val 167181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56CC1-423C-4382-9100-0ED16EBE5FF4}"/>
              </a:ext>
            </a:extLst>
          </p:cNvPr>
          <p:cNvSpPr/>
          <p:nvPr/>
        </p:nvSpPr>
        <p:spPr>
          <a:xfrm>
            <a:off x="5142925" y="2711018"/>
            <a:ext cx="249395" cy="29767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06685AC-EF18-4E0F-9526-7ECB1E4FB3F1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16200000" flipH="1">
            <a:off x="3553216" y="996611"/>
            <a:ext cx="405968" cy="3022846"/>
          </a:xfrm>
          <a:prstGeom prst="bent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D78EAA-FCFC-4CA5-8362-C78F99C7B32B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25E90B-17F3-482E-880B-1BC8BB397A54}"/>
              </a:ext>
            </a:extLst>
          </p:cNvPr>
          <p:cNvSpPr/>
          <p:nvPr/>
        </p:nvSpPr>
        <p:spPr>
          <a:xfrm>
            <a:off x="2091128" y="2121108"/>
            <a:ext cx="307298" cy="183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B96E4D-D4FF-57D8-8B82-041A73434002}"/>
              </a:ext>
            </a:extLst>
          </p:cNvPr>
          <p:cNvSpPr/>
          <p:nvPr/>
        </p:nvSpPr>
        <p:spPr>
          <a:xfrm>
            <a:off x="4507705" y="1852614"/>
            <a:ext cx="211933" cy="202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3" grpId="0"/>
      <p:bldP spid="20" grpId="0"/>
      <p:bldP spid="17" grpId="0" animBg="1"/>
      <p:bldP spid="22" grpId="0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4720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472022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47952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479525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787301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787301" cy="627992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74889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748894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72431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724318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652568" cy="627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98778" y="4755896"/>
            <a:ext cx="604602" cy="77679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568261" y="4751928"/>
            <a:ext cx="640204" cy="749133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132444" y="5279784"/>
            <a:ext cx="308354" cy="12699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127326" y="2849517"/>
            <a:ext cx="214627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229663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3205419" y="1468581"/>
            <a:ext cx="2662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What if we use the </a:t>
            </a:r>
            <a:r>
              <a:rPr lang="en-US" b="1" dirty="0">
                <a:solidFill>
                  <a:srgbClr val="0070C0"/>
                </a:solidFill>
              </a:rPr>
              <a:t>2</a:t>
            </a:r>
            <a:r>
              <a:rPr lang="en-US" b="1" baseline="30000" dirty="0">
                <a:solidFill>
                  <a:srgbClr val="0070C0"/>
                </a:solidFill>
              </a:rPr>
              <a:t>nd</a:t>
            </a:r>
            <a:r>
              <a:rPr lang="en-US" dirty="0">
                <a:solidFill>
                  <a:srgbClr val="0070C0"/>
                </a:solidFill>
              </a:rPr>
              <a:t> partial derivatives?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3762FF-E084-4E0F-BDF9-8146A739F82F}"/>
              </a:ext>
            </a:extLst>
          </p:cNvPr>
          <p:cNvSpPr txBox="1"/>
          <p:nvPr/>
        </p:nvSpPr>
        <p:spPr>
          <a:xfrm>
            <a:off x="6510007" y="2518126"/>
            <a:ext cx="165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 </a:t>
            </a:r>
            <a:r>
              <a:rPr lang="en-US" b="1" dirty="0">
                <a:solidFill>
                  <a:srgbClr val="0070C0"/>
                </a:solidFill>
              </a:rPr>
              <a:t>forward</a:t>
            </a:r>
            <a:r>
              <a:rPr lang="en-US" dirty="0">
                <a:solidFill>
                  <a:srgbClr val="0070C0"/>
                </a:solidFill>
              </a:rPr>
              <a:t> travelling wave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0BEF5-EA0A-4AD3-A139-F2950C00A7E9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295233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2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645148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645148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82930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829301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99889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998898" cy="627992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960490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960490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70059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700594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65032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650324" cy="627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151677" y="4808795"/>
            <a:ext cx="604602" cy="671000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609298" y="4687167"/>
            <a:ext cx="640204" cy="87865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126513" y="5273853"/>
            <a:ext cx="308354" cy="128183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213888" y="2849517"/>
            <a:ext cx="128064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404551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/>
              <p:nvPr/>
            </p:nvSpPr>
            <p:spPr>
              <a:xfrm>
                <a:off x="3789478" y="1629369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1629369"/>
                <a:ext cx="1652568" cy="6279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515631" y="1468581"/>
            <a:ext cx="2662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Does this differential equation hold for a wave travelling </a:t>
            </a:r>
            <a:r>
              <a:rPr lang="en-US" b="1" dirty="0">
                <a:solidFill>
                  <a:srgbClr val="0070C0"/>
                </a:solidFill>
              </a:rPr>
              <a:t>backwards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0C761-7014-4161-8E22-7430836FFA0F}"/>
              </a:ext>
            </a:extLst>
          </p:cNvPr>
          <p:cNvSpPr txBox="1"/>
          <p:nvPr/>
        </p:nvSpPr>
        <p:spPr>
          <a:xfrm>
            <a:off x="6311918" y="2177159"/>
            <a:ext cx="183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These equations </a:t>
            </a:r>
            <a:r>
              <a:rPr lang="en-US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match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!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A76C32E-96FA-473D-B6B0-1164299DD719}"/>
              </a:ext>
            </a:extLst>
          </p:cNvPr>
          <p:cNvCxnSpPr>
            <a:stCxn id="18" idx="3"/>
            <a:endCxn id="13" idx="3"/>
          </p:cNvCxnSpPr>
          <p:nvPr/>
        </p:nvCxnSpPr>
        <p:spPr>
          <a:xfrm>
            <a:off x="5442046" y="1943365"/>
            <a:ext cx="2129884" cy="4125581"/>
          </a:xfrm>
          <a:prstGeom prst="bentConnector3">
            <a:avLst>
              <a:gd name="adj1" fmla="val 145702"/>
            </a:avLst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11D02C-4CA7-4A94-9506-32FF480CB969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89308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2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18F4D3-09F5-4942-9341-646ED215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153" y="1756175"/>
            <a:ext cx="4830991" cy="2572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/>
              <p:nvPr/>
            </p:nvSpPr>
            <p:spPr>
              <a:xfrm>
                <a:off x="3543738" y="4792109"/>
                <a:ext cx="2056525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738" y="4792109"/>
                <a:ext cx="2056525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B0E87DD-EC7E-4532-96FE-C4C6E752597D}"/>
              </a:ext>
            </a:extLst>
          </p:cNvPr>
          <p:cNvSpPr txBox="1"/>
          <p:nvPr/>
        </p:nvSpPr>
        <p:spPr>
          <a:xfrm>
            <a:off x="458688" y="2026750"/>
            <a:ext cx="3006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a standing wave is the </a:t>
            </a:r>
            <a:r>
              <a:rPr lang="en-US" b="1" dirty="0">
                <a:solidFill>
                  <a:srgbClr val="00B050"/>
                </a:solidFill>
              </a:rPr>
              <a:t>superposition</a:t>
            </a:r>
            <a:r>
              <a:rPr lang="en-US" dirty="0"/>
              <a:t> of two </a:t>
            </a:r>
            <a:r>
              <a:rPr lang="en-US" i="1" dirty="0"/>
              <a:t>similar</a:t>
            </a:r>
            <a:r>
              <a:rPr lang="en-US" dirty="0"/>
              <a:t> waves (one moving forward and one moving backward) we want a </a:t>
            </a:r>
            <a:r>
              <a:rPr lang="en-US" b="1" dirty="0">
                <a:solidFill>
                  <a:srgbClr val="FF0000"/>
                </a:solidFill>
              </a:rPr>
              <a:t>single</a:t>
            </a:r>
            <a:r>
              <a:rPr lang="en-US" dirty="0"/>
              <a:t> differential equation that can describe </a:t>
            </a:r>
            <a:r>
              <a:rPr lang="en-US" b="1" dirty="0">
                <a:solidFill>
                  <a:srgbClr val="0070C0"/>
                </a:solidFill>
              </a:rPr>
              <a:t>both</a:t>
            </a:r>
            <a:r>
              <a:rPr lang="en-US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16189651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PDEs Related to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/>
              <p:nvPr/>
            </p:nvSpPr>
            <p:spPr>
              <a:xfrm>
                <a:off x="628650" y="1678179"/>
                <a:ext cx="130991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8179"/>
                <a:ext cx="1309910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D2D882D-712C-4066-AE21-1195A7814B5B}"/>
              </a:ext>
            </a:extLst>
          </p:cNvPr>
          <p:cNvSpPr txBox="1"/>
          <p:nvPr/>
        </p:nvSpPr>
        <p:spPr>
          <a:xfrm>
            <a:off x="4055807" y="1678179"/>
            <a:ext cx="4137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Advection</a:t>
            </a:r>
            <a:r>
              <a:rPr lang="en-US" dirty="0"/>
              <a:t> equation – A "one way" wave that describes dispersion over time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D6F54A-C9A6-40F5-B8AF-05DF84FD523C}"/>
              </a:ext>
            </a:extLst>
          </p:cNvPr>
          <p:cNvGrpSpPr/>
          <p:nvPr/>
        </p:nvGrpSpPr>
        <p:grpSpPr>
          <a:xfrm>
            <a:off x="628650" y="2788882"/>
            <a:ext cx="7564455" cy="923330"/>
            <a:chOff x="628650" y="2788882"/>
            <a:chExt cx="7564455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1F65CED-B0BE-4D14-A54D-7991DD636D86}"/>
                    </a:ext>
                  </a:extLst>
                </p:cNvPr>
                <p:cNvSpPr txBox="1"/>
                <p:nvPr/>
              </p:nvSpPr>
              <p:spPr>
                <a:xfrm>
                  <a:off x="628650" y="2788882"/>
                  <a:ext cx="2841675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1F65CED-B0BE-4D14-A54D-7991DD636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2788882"/>
                  <a:ext cx="2841675" cy="5557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CDAE9D-2065-4673-B05D-5D2DEFE8E830}"/>
                </a:ext>
              </a:extLst>
            </p:cNvPr>
            <p:cNvSpPr txBox="1"/>
            <p:nvPr/>
          </p:nvSpPr>
          <p:spPr>
            <a:xfrm>
              <a:off x="4055807" y="2788882"/>
              <a:ext cx="41372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Korteweg</a:t>
              </a:r>
              <a:r>
                <a:rPr lang="en-US" b="1" dirty="0"/>
                <a:t>-de </a:t>
              </a:r>
              <a:r>
                <a:rPr lang="en-US" b="1" dirty="0" err="1"/>
                <a:t>Vreis</a:t>
              </a:r>
              <a:r>
                <a:rPr lang="en-US" b="1" dirty="0"/>
                <a:t> </a:t>
              </a:r>
              <a:r>
                <a:rPr lang="en-US" dirty="0"/>
                <a:t>equation – Models solitary waves (solitons) where the solutions </a:t>
              </a:r>
              <a:r>
                <a:rPr lang="en-US" i="1" dirty="0"/>
                <a:t>do not </a:t>
              </a:r>
              <a:r>
                <a:rPr lang="en-US" dirty="0"/>
                <a:t>obey superposition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354B2D-2618-44CF-BBFF-0D0289E65478}"/>
              </a:ext>
            </a:extLst>
          </p:cNvPr>
          <p:cNvGrpSpPr/>
          <p:nvPr/>
        </p:nvGrpSpPr>
        <p:grpSpPr>
          <a:xfrm>
            <a:off x="628650" y="3923566"/>
            <a:ext cx="7564455" cy="923330"/>
            <a:chOff x="628650" y="3923566"/>
            <a:chExt cx="7564455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BA148AD-E0D0-430F-83DA-951E48B8F4B8}"/>
                    </a:ext>
                  </a:extLst>
                </p:cNvPr>
                <p:cNvSpPr txBox="1"/>
                <p:nvPr/>
              </p:nvSpPr>
              <p:spPr>
                <a:xfrm>
                  <a:off x="628650" y="3923566"/>
                  <a:ext cx="1168397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BA148AD-E0D0-430F-83DA-951E48B8F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3923566"/>
                  <a:ext cx="1168397" cy="5557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57925E-491A-45EA-BABF-13B7813688F7}"/>
                </a:ext>
              </a:extLst>
            </p:cNvPr>
            <p:cNvSpPr txBox="1"/>
            <p:nvPr/>
          </p:nvSpPr>
          <p:spPr>
            <a:xfrm>
              <a:off x="4055807" y="3923566"/>
              <a:ext cx="41372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Heat </a:t>
              </a:r>
              <a:r>
                <a:rPr lang="en-US" dirty="0"/>
                <a:t>equation – Parabolic, so dissipative rather than oscillatory, exponential decay as a function of time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26EA60-75BF-4B24-966B-7E5D36D2A7B7}"/>
              </a:ext>
            </a:extLst>
          </p:cNvPr>
          <p:cNvGrpSpPr/>
          <p:nvPr/>
        </p:nvGrpSpPr>
        <p:grpSpPr>
          <a:xfrm>
            <a:off x="628650" y="5335249"/>
            <a:ext cx="7564455" cy="1200329"/>
            <a:chOff x="628650" y="5335249"/>
            <a:chExt cx="7564455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3C897FF-028A-4095-8969-A90403251B0B}"/>
                    </a:ext>
                  </a:extLst>
                </p:cNvPr>
                <p:cNvSpPr txBox="1"/>
                <p:nvPr/>
              </p:nvSpPr>
              <p:spPr>
                <a:xfrm>
                  <a:off x="628650" y="5335249"/>
                  <a:ext cx="2395463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3C897FF-028A-4095-8969-A90403251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5335249"/>
                  <a:ext cx="2395463" cy="5557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882AC2-C950-46C9-85CC-B508DAC30A37}"/>
                </a:ext>
              </a:extLst>
            </p:cNvPr>
            <p:cNvSpPr txBox="1"/>
            <p:nvPr/>
          </p:nvSpPr>
          <p:spPr>
            <a:xfrm>
              <a:off x="4055807" y="5335249"/>
              <a:ext cx="41372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Schrödinger </a:t>
              </a:r>
              <a:r>
                <a:rPr lang="en-US" dirty="0"/>
                <a:t>equation – Oscillatory due to the complex wave function and it does not represent a physical location because it describes </a:t>
              </a:r>
              <a:r>
                <a:rPr lang="en-US" i="1" dirty="0"/>
                <a:t>probability amplitudes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AC19074-97F3-4B80-B061-0DEF9A866ACE}"/>
              </a:ext>
            </a:extLst>
          </p:cNvPr>
          <p:cNvSpPr/>
          <p:nvPr/>
        </p:nvSpPr>
        <p:spPr>
          <a:xfrm>
            <a:off x="604838" y="5531644"/>
            <a:ext cx="123825" cy="261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Mechanical Waves On a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2BA808-DAEB-4D8E-A8DE-5BC12245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27" y="1525789"/>
            <a:ext cx="3184071" cy="2416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ADB31-42B7-467C-90CE-D170376A6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786"/>
          <a:stretch/>
        </p:blipFill>
        <p:spPr>
          <a:xfrm>
            <a:off x="2085442" y="3869619"/>
            <a:ext cx="1949630" cy="2516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5DB001-B482-46F5-AEB2-E4C5149346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10"/>
          <a:stretch/>
        </p:blipFill>
        <p:spPr>
          <a:xfrm>
            <a:off x="4457643" y="1166721"/>
            <a:ext cx="2661296" cy="251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E80CF1-A3E2-4B9D-A909-0A283AA0F0D7}"/>
                  </a:ext>
                </a:extLst>
              </p:cNvPr>
              <p:cNvSpPr txBox="1"/>
              <p:nvPr/>
            </p:nvSpPr>
            <p:spPr>
              <a:xfrm>
                <a:off x="5281806" y="2910921"/>
                <a:ext cx="2102883" cy="524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E80CF1-A3E2-4B9D-A909-0A283AA0F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2910921"/>
                <a:ext cx="2102883" cy="524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F7E2EB-37EF-43DC-B40C-FD893569EFFA}"/>
                  </a:ext>
                </a:extLst>
              </p:cNvPr>
              <p:cNvSpPr txBox="1"/>
              <p:nvPr/>
            </p:nvSpPr>
            <p:spPr>
              <a:xfrm>
                <a:off x="5281806" y="3467185"/>
                <a:ext cx="2888098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F7E2EB-37EF-43DC-B40C-FD893569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3467185"/>
                <a:ext cx="2888098" cy="599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53F47A3-5E89-4B4D-B7F0-CE1261A30262}"/>
              </a:ext>
            </a:extLst>
          </p:cNvPr>
          <p:cNvSpPr txBox="1"/>
          <p:nvPr/>
        </p:nvSpPr>
        <p:spPr>
          <a:xfrm>
            <a:off x="227506" y="1213269"/>
            <a:ext cx="1585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Total </a:t>
            </a:r>
            <a:r>
              <a:rPr lang="en-US" dirty="0"/>
              <a:t>force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b="1" dirty="0">
                <a:solidFill>
                  <a:srgbClr val="0070C0"/>
                </a:solidFill>
              </a:rPr>
              <a:t>T = tension</a:t>
            </a:r>
            <a:r>
              <a:rPr lang="en-US" dirty="0">
                <a:solidFill>
                  <a:srgbClr val="0070C0"/>
                </a:solidFill>
              </a:rPr>
              <a:t>) must balance, as string does not break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2B3799-7A58-49E0-ADF1-35CEE8CC8A8D}"/>
              </a:ext>
            </a:extLst>
          </p:cNvPr>
          <p:cNvSpPr txBox="1"/>
          <p:nvPr/>
        </p:nvSpPr>
        <p:spPr>
          <a:xfrm>
            <a:off x="331838" y="4490399"/>
            <a:ext cx="1585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string does not move in the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x-direction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C8733F-FACB-47B4-A9CF-EEECD053E475}"/>
                  </a:ext>
                </a:extLst>
              </p:cNvPr>
              <p:cNvSpPr txBox="1"/>
              <p:nvPr/>
            </p:nvSpPr>
            <p:spPr>
              <a:xfrm>
                <a:off x="5289916" y="4221322"/>
                <a:ext cx="2618153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C8733F-FACB-47B4-A9CF-EEECD053E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16" y="4221322"/>
                <a:ext cx="2618153" cy="599203"/>
              </a:xfrm>
              <a:prstGeom prst="rect">
                <a:avLst/>
              </a:prstGeom>
              <a:blipFill>
                <a:blip r:embed="rId8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DABAAC-A223-4D0A-ACE4-2EB166D6995D}"/>
                  </a:ext>
                </a:extLst>
              </p:cNvPr>
              <p:cNvSpPr txBox="1"/>
              <p:nvPr/>
            </p:nvSpPr>
            <p:spPr>
              <a:xfrm>
                <a:off x="5289916" y="4975459"/>
                <a:ext cx="167840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DABAAC-A223-4D0A-ACE4-2EB166D69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16" y="4975459"/>
                <a:ext cx="1678408" cy="627992"/>
              </a:xfrm>
              <a:prstGeom prst="rect">
                <a:avLst/>
              </a:prstGeom>
              <a:blipFill>
                <a:blip r:embed="rId9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655323-B09A-47B3-83F9-EC4961D63290}"/>
                  </a:ext>
                </a:extLst>
              </p:cNvPr>
              <p:cNvSpPr txBox="1"/>
              <p:nvPr/>
            </p:nvSpPr>
            <p:spPr>
              <a:xfrm>
                <a:off x="5281806" y="5801796"/>
                <a:ext cx="152144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655323-B09A-47B3-83F9-EC4961D63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5801796"/>
                <a:ext cx="1521442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C6CC1C-6191-4C4C-9D98-41965365B4A9}"/>
                  </a:ext>
                </a:extLst>
              </p:cNvPr>
              <p:cNvSpPr txBox="1"/>
              <p:nvPr/>
            </p:nvSpPr>
            <p:spPr>
              <a:xfrm>
                <a:off x="7428130" y="1285151"/>
                <a:ext cx="117755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String has uniform density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C6CC1C-6191-4C4C-9D98-41965365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130" y="1285151"/>
                <a:ext cx="1177553" cy="923330"/>
              </a:xfrm>
              <a:prstGeom prst="rect">
                <a:avLst/>
              </a:prstGeom>
              <a:blipFill>
                <a:blip r:embed="rId11"/>
                <a:stretch>
                  <a:fillRect l="-1554" t="-3974" r="-466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0155CC5-F154-4450-BD48-5FAADC901245}"/>
              </a:ext>
            </a:extLst>
          </p:cNvPr>
          <p:cNvSpPr txBox="1"/>
          <p:nvPr/>
        </p:nvSpPr>
        <p:spPr>
          <a:xfrm>
            <a:off x="6925879" y="4028423"/>
            <a:ext cx="1779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Small Angle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20A642-CB92-4D09-A97D-2A55DDF7CCCA}"/>
                  </a:ext>
                </a:extLst>
              </p:cNvPr>
              <p:cNvSpPr txBox="1"/>
              <p:nvPr/>
            </p:nvSpPr>
            <p:spPr>
              <a:xfrm>
                <a:off x="7356286" y="2861608"/>
                <a:ext cx="159706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Over a small displacement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20A642-CB92-4D09-A97D-2A55DDF7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86" y="2861608"/>
                <a:ext cx="1597068" cy="738664"/>
              </a:xfrm>
              <a:prstGeom prst="rect">
                <a:avLst/>
              </a:prstGeom>
              <a:blipFill>
                <a:blip r:embed="rId12"/>
                <a:stretch>
                  <a:fillRect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2CE68A3-8D01-4F3C-986B-F622C2F3E56C}"/>
              </a:ext>
            </a:extLst>
          </p:cNvPr>
          <p:cNvSpPr txBox="1"/>
          <p:nvPr/>
        </p:nvSpPr>
        <p:spPr>
          <a:xfrm>
            <a:off x="7069637" y="4869222"/>
            <a:ext cx="1779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Tangent difference is the change in string’s slope over the displacement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995464-5190-4A0E-873D-DF89C02FFE4C}"/>
              </a:ext>
            </a:extLst>
          </p:cNvPr>
          <p:cNvSpPr/>
          <p:nvPr/>
        </p:nvSpPr>
        <p:spPr>
          <a:xfrm>
            <a:off x="5186966" y="5773133"/>
            <a:ext cx="1678408" cy="671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215E09-1F9D-483D-AA37-67BA5BCEE3A8}"/>
              </a:ext>
            </a:extLst>
          </p:cNvPr>
          <p:cNvSpPr txBox="1"/>
          <p:nvPr/>
        </p:nvSpPr>
        <p:spPr>
          <a:xfrm>
            <a:off x="7046127" y="5935951"/>
            <a:ext cx="1779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Rewrite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A0D801-973A-46D2-B88F-48E21D644DFF}"/>
                  </a:ext>
                </a:extLst>
              </p:cNvPr>
              <p:cNvSpPr txBox="1"/>
              <p:nvPr/>
            </p:nvSpPr>
            <p:spPr>
              <a:xfrm>
                <a:off x="4242326" y="5970334"/>
                <a:ext cx="617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A0D801-973A-46D2-B88F-48E21D64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326" y="5970334"/>
                <a:ext cx="61773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04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/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/>
              <p:nvPr/>
            </p:nvSpPr>
            <p:spPr>
              <a:xfrm>
                <a:off x="1971368" y="3477808"/>
                <a:ext cx="3418565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3477808"/>
                <a:ext cx="3418565" cy="624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/>
              <p:nvPr/>
            </p:nvSpPr>
            <p:spPr>
              <a:xfrm>
                <a:off x="1971368" y="1542943"/>
                <a:ext cx="2456698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1542943"/>
                <a:ext cx="2456698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/>
              <p:nvPr/>
            </p:nvSpPr>
            <p:spPr>
              <a:xfrm>
                <a:off x="4997245" y="1603728"/>
                <a:ext cx="2857601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Centered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Right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45" y="1603728"/>
                <a:ext cx="2857601" cy="415948"/>
              </a:xfrm>
              <a:prstGeom prst="rect">
                <a:avLst/>
              </a:prstGeom>
              <a:blipFill>
                <a:blip r:embed="rId5"/>
                <a:stretch>
                  <a:fillRect l="-1919" t="-1471" r="-191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2B40E57-4985-44C7-B2EE-FE9CBBFBC994}"/>
              </a:ext>
            </a:extLst>
          </p:cNvPr>
          <p:cNvGrpSpPr/>
          <p:nvPr/>
        </p:nvGrpSpPr>
        <p:grpSpPr>
          <a:xfrm>
            <a:off x="1971368" y="2449590"/>
            <a:ext cx="5883478" cy="537519"/>
            <a:chOff x="2644878" y="3044427"/>
            <a:chExt cx="5883478" cy="53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/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/>
                <p:nvPr/>
              </p:nvSpPr>
              <p:spPr>
                <a:xfrm>
                  <a:off x="5670755" y="3105212"/>
                  <a:ext cx="2857601" cy="415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Centered on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dirty="0"/>
                    <a:t> Left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755" y="3105212"/>
                  <a:ext cx="2857601" cy="415948"/>
                </a:xfrm>
                <a:prstGeom prst="rect">
                  <a:avLst/>
                </a:prstGeom>
                <a:blipFill>
                  <a:blip r:embed="rId7"/>
                  <a:stretch>
                    <a:fillRect l="-1919" t="-294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/>
              <p:nvPr/>
            </p:nvSpPr>
            <p:spPr>
              <a:xfrm>
                <a:off x="1971368" y="4544502"/>
                <a:ext cx="5174430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4544502"/>
                <a:ext cx="5174430" cy="6249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4D3DF4-5323-498D-8F42-305042EF6948}"/>
                  </a:ext>
                </a:extLst>
              </p:cNvPr>
              <p:cNvSpPr txBox="1"/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4D3DF4-5323-498D-8F42-305042EF6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blipFill>
                <a:blip r:embed="rId10"/>
                <a:stretch>
                  <a:fillRect l="-1714" t="-2066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4D79598-4B63-4374-AACF-4FEA0E894775}"/>
              </a:ext>
            </a:extLst>
          </p:cNvPr>
          <p:cNvSpPr/>
          <p:nvPr/>
        </p:nvSpPr>
        <p:spPr>
          <a:xfrm>
            <a:off x="2113613" y="1873770"/>
            <a:ext cx="187377" cy="281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9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" grpId="0"/>
      <p:bldP spid="46" grpId="0"/>
      <p:bldP spid="47" grpId="0"/>
      <p:bldP spid="34" grpId="0"/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/>
              <p:nvPr/>
            </p:nvSpPr>
            <p:spPr>
              <a:xfrm>
                <a:off x="1971368" y="3477808"/>
                <a:ext cx="3507692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3477808"/>
                <a:ext cx="3507692" cy="624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/>
              <p:nvPr/>
            </p:nvSpPr>
            <p:spPr>
              <a:xfrm>
                <a:off x="1971368" y="1542943"/>
                <a:ext cx="2543260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1542943"/>
                <a:ext cx="2543260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/>
              <p:nvPr/>
            </p:nvSpPr>
            <p:spPr>
              <a:xfrm>
                <a:off x="4997245" y="1603728"/>
                <a:ext cx="3067463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Centered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Next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45" y="1603728"/>
                <a:ext cx="3067463" cy="415948"/>
              </a:xfrm>
              <a:prstGeom prst="rect">
                <a:avLst/>
              </a:prstGeom>
              <a:blipFill>
                <a:blip r:embed="rId5"/>
                <a:stretch>
                  <a:fillRect l="-1789" t="-147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2B40E57-4985-44C7-B2EE-FE9CBBFBC994}"/>
              </a:ext>
            </a:extLst>
          </p:cNvPr>
          <p:cNvGrpSpPr/>
          <p:nvPr/>
        </p:nvGrpSpPr>
        <p:grpSpPr>
          <a:xfrm>
            <a:off x="1971368" y="2449590"/>
            <a:ext cx="6168291" cy="537519"/>
            <a:chOff x="2644878" y="3044427"/>
            <a:chExt cx="6168291" cy="53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/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/>
                <p:nvPr/>
              </p:nvSpPr>
              <p:spPr>
                <a:xfrm>
                  <a:off x="5670755" y="3105212"/>
                  <a:ext cx="3142414" cy="415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Centered on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dirty="0"/>
                    <a:t> Prior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755" y="3105212"/>
                  <a:ext cx="3142414" cy="415948"/>
                </a:xfrm>
                <a:prstGeom prst="rect">
                  <a:avLst/>
                </a:prstGeom>
                <a:blipFill>
                  <a:blip r:embed="rId7"/>
                  <a:stretch>
                    <a:fillRect l="-1748" t="-294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/>
              <p:nvPr/>
            </p:nvSpPr>
            <p:spPr>
              <a:xfrm>
                <a:off x="1971368" y="4544502"/>
                <a:ext cx="5141023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4544502"/>
                <a:ext cx="5141023" cy="6249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CDB830-EC00-4DAD-B0FD-4340D6F78811}"/>
                  </a:ext>
                </a:extLst>
              </p:cNvPr>
              <p:cNvSpPr txBox="1"/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CDB830-EC00-4DAD-B0FD-4340D6F7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blipFill>
                <a:blip r:embed="rId10"/>
                <a:stretch>
                  <a:fillRect l="-1714" t="-2066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DB30ED2-C9EA-4A29-8E11-9B69B17312F2}"/>
              </a:ext>
            </a:extLst>
          </p:cNvPr>
          <p:cNvSpPr/>
          <p:nvPr/>
        </p:nvSpPr>
        <p:spPr>
          <a:xfrm>
            <a:off x="2143593" y="1873770"/>
            <a:ext cx="187377" cy="281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1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" grpId="0"/>
      <p:bldP spid="46" grpId="0"/>
      <p:bldP spid="47" grpId="0"/>
      <p:bldP spid="15" grpId="0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AA5D53-360C-41B1-AE7D-E67FBA08B6CF}"/>
                  </a:ext>
                </a:extLst>
              </p:cNvPr>
              <p:cNvSpPr txBox="1"/>
              <p:nvPr/>
            </p:nvSpPr>
            <p:spPr>
              <a:xfrm>
                <a:off x="3460575" y="1611214"/>
                <a:ext cx="396262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AA5D53-360C-41B1-AE7D-E67FBA08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575" y="1611214"/>
                <a:ext cx="3962623" cy="555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77535B-FE32-4B55-9BE5-F80F6F4FA716}"/>
                  </a:ext>
                </a:extLst>
              </p:cNvPr>
              <p:cNvSpPr txBox="1"/>
              <p:nvPr/>
            </p:nvSpPr>
            <p:spPr>
              <a:xfrm>
                <a:off x="1201136" y="1577527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77535B-FE32-4B55-9BE5-F80F6F4FA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136" y="1577527"/>
                <a:ext cx="1652568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3460575" y="2420570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575" y="2420570"/>
                <a:ext cx="3963393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10E878-3B0D-4A96-9FDC-D85EE57C8939}"/>
                  </a:ext>
                </a:extLst>
              </p:cNvPr>
              <p:cNvSpPr txBox="1"/>
              <p:nvPr/>
            </p:nvSpPr>
            <p:spPr>
              <a:xfrm>
                <a:off x="1328222" y="2420570"/>
                <a:ext cx="139839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10E878-3B0D-4A96-9FDC-D85EE57C8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222" y="2420570"/>
                <a:ext cx="1398396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2FE12-84CF-4548-8749-0409FC134D9A}"/>
                  </a:ext>
                </a:extLst>
              </p:cNvPr>
              <p:cNvSpPr txBox="1"/>
              <p:nvPr/>
            </p:nvSpPr>
            <p:spPr>
              <a:xfrm>
                <a:off x="3997579" y="4884234"/>
                <a:ext cx="105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2FE12-84CF-4548-8749-0409FC13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579" y="4884234"/>
                <a:ext cx="1053429" cy="555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BDFDC-473B-43DD-BBD7-BA22DDCA68F2}"/>
                  </a:ext>
                </a:extLst>
              </p:cNvPr>
              <p:cNvSpPr txBox="1"/>
              <p:nvPr/>
            </p:nvSpPr>
            <p:spPr>
              <a:xfrm>
                <a:off x="628650" y="3191414"/>
                <a:ext cx="7886700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BDFDC-473B-43DD-BBD7-BA22DDCA6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91414"/>
                <a:ext cx="7886700" cy="708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98995A-CFE0-4ACB-B23B-38BD4DEBC5D3}"/>
                  </a:ext>
                </a:extLst>
              </p:cNvPr>
              <p:cNvSpPr txBox="1"/>
              <p:nvPr/>
            </p:nvSpPr>
            <p:spPr>
              <a:xfrm>
                <a:off x="979927" y="5655078"/>
                <a:ext cx="71841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98995A-CFE0-4ACB-B23B-38BD4DEBC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27" y="5655078"/>
                <a:ext cx="7184146" cy="276999"/>
              </a:xfrm>
              <a:prstGeom prst="rect">
                <a:avLst/>
              </a:prstGeom>
              <a:blipFill>
                <a:blip r:embed="rId9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47E8F7-6F13-4D74-ADB3-904F57CC978F}"/>
                  </a:ext>
                </a:extLst>
              </p:cNvPr>
              <p:cNvSpPr txBox="1"/>
              <p:nvPr/>
            </p:nvSpPr>
            <p:spPr>
              <a:xfrm>
                <a:off x="1280516" y="6147128"/>
                <a:ext cx="6812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47E8F7-6F13-4D74-ADB3-904F57CC9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516" y="6147128"/>
                <a:ext cx="6812506" cy="276999"/>
              </a:xfrm>
              <a:prstGeom prst="rect">
                <a:avLst/>
              </a:prstGeom>
              <a:blipFill>
                <a:blip r:embed="rId10"/>
                <a:stretch>
                  <a:fillRect l="-358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41152E-4EA7-4C08-90EF-6A7A5F634D87}"/>
                  </a:ext>
                </a:extLst>
              </p:cNvPr>
              <p:cNvSpPr txBox="1"/>
              <p:nvPr/>
            </p:nvSpPr>
            <p:spPr>
              <a:xfrm>
                <a:off x="979927" y="4115185"/>
                <a:ext cx="77217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41152E-4EA7-4C08-90EF-6A7A5F634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27" y="4115185"/>
                <a:ext cx="7721794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7DBCA0-41C8-414B-8D4A-365BEBF0EAE2}"/>
              </a:ext>
            </a:extLst>
          </p:cNvPr>
          <p:cNvCxnSpPr/>
          <p:nvPr/>
        </p:nvCxnSpPr>
        <p:spPr>
          <a:xfrm>
            <a:off x="1328222" y="6496665"/>
            <a:ext cx="10020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001133-77BE-46F3-ADB5-CBE8819DBE69}"/>
                  </a:ext>
                </a:extLst>
              </p:cNvPr>
              <p:cNvSpPr txBox="1"/>
              <p:nvPr/>
            </p:nvSpPr>
            <p:spPr>
              <a:xfrm>
                <a:off x="7755810" y="1468581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001133-77BE-46F3-ADB5-CBE8819DB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810" y="1468581"/>
                <a:ext cx="1062976" cy="1477328"/>
              </a:xfrm>
              <a:prstGeom prst="rect">
                <a:avLst/>
              </a:prstGeom>
              <a:blipFill>
                <a:blip r:embed="rId12"/>
                <a:stretch>
                  <a:fillRect l="-1714" t="-2479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7" grpId="0"/>
      <p:bldP spid="16" grpId="0"/>
      <p:bldP spid="7" grpId="0"/>
      <p:bldP spid="19" grpId="0"/>
      <p:bldP spid="9" grpId="0"/>
      <p:bldP spid="23" grpId="0"/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1B2DC4-D97D-49CC-B7E3-AEB31D892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6"/>
          <a:stretch/>
        </p:blipFill>
        <p:spPr>
          <a:xfrm>
            <a:off x="1457323" y="1527670"/>
            <a:ext cx="6229354" cy="2874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3842133" y="1936233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5710379" y="2157180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6501797" y="2370917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42E4BFF-763E-4567-AF0D-CB2EDAF8D19E}"/>
              </a:ext>
            </a:extLst>
          </p:cNvPr>
          <p:cNvGrpSpPr/>
          <p:nvPr/>
        </p:nvGrpSpPr>
        <p:grpSpPr>
          <a:xfrm>
            <a:off x="3274279" y="2591973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9C8390-209B-471E-9D5E-2DE25F79411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1EB2D15-E45E-4BA7-BBA7-2E20EFD15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889B89-8699-4FAE-82BB-1643357C8CCA}"/>
                  </a:ext>
                </a:extLst>
              </p:cNvPr>
              <p:cNvSpPr txBox="1"/>
              <p:nvPr/>
            </p:nvSpPr>
            <p:spPr>
              <a:xfrm>
                <a:off x="1772644" y="5201940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889B89-8699-4FAE-82BB-1643357C8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4" y="5201940"/>
                <a:ext cx="559871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30618-E170-436C-9074-1FD03ADB4C53}"/>
                  </a:ext>
                </a:extLst>
              </p:cNvPr>
              <p:cNvSpPr txBox="1"/>
              <p:nvPr/>
            </p:nvSpPr>
            <p:spPr>
              <a:xfrm>
                <a:off x="2655065" y="4512952"/>
                <a:ext cx="383387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30618-E170-436C-9074-1FD03ADB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4512952"/>
                <a:ext cx="3833870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A75DA8-155E-41D9-81D2-8A37DA9C51CA}"/>
                  </a:ext>
                </a:extLst>
              </p:cNvPr>
              <p:cNvSpPr txBox="1"/>
              <p:nvPr/>
            </p:nvSpPr>
            <p:spPr>
              <a:xfrm>
                <a:off x="3189339" y="5997328"/>
                <a:ext cx="2765323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box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A75DA8-155E-41D9-81D2-8A37DA9C5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339" y="5997328"/>
                <a:ext cx="2765323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/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5859D32-8140-CF6B-DB0A-7A9D3F605A21}"/>
              </a:ext>
            </a:extLst>
          </p:cNvPr>
          <p:cNvGrpSpPr/>
          <p:nvPr/>
        </p:nvGrpSpPr>
        <p:grpSpPr>
          <a:xfrm>
            <a:off x="6245225" y="2803354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3103BD-6AA8-689E-929D-4FD17BD47DD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64AB68-0DB3-3CE4-A934-737099257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C1E56D-0186-439D-8F8D-28C4B04D1D4C}"/>
              </a:ext>
            </a:extLst>
          </p:cNvPr>
          <p:cNvGrpSpPr/>
          <p:nvPr/>
        </p:nvGrpSpPr>
        <p:grpSpPr>
          <a:xfrm>
            <a:off x="3228851" y="343649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09ADA5-969F-8338-341B-02E6DB6D76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3FA3A24-645F-6F19-2409-712CFECF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587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25" grpId="0"/>
      <p:bldP spid="2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B827E0A-2557-4BCD-8F23-4D2187BB1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56" y="5931612"/>
            <a:ext cx="6186289" cy="276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014E18-7911-4A7E-A305-4DCB7B51053A}"/>
              </a:ext>
            </a:extLst>
          </p:cNvPr>
          <p:cNvSpPr/>
          <p:nvPr/>
        </p:nvSpPr>
        <p:spPr>
          <a:xfrm>
            <a:off x="3657424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208E3-6333-4880-A3C1-8243391C7A61}"/>
              </a:ext>
            </a:extLst>
          </p:cNvPr>
          <p:cNvSpPr/>
          <p:nvPr/>
        </p:nvSpPr>
        <p:spPr>
          <a:xfrm>
            <a:off x="4198813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AE866F-4445-4DD0-B35E-3C3DDBA1B615}"/>
              </a:ext>
            </a:extLst>
          </p:cNvPr>
          <p:cNvSpPr/>
          <p:nvPr/>
        </p:nvSpPr>
        <p:spPr>
          <a:xfrm>
            <a:off x="4740202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ABE87B-5D6B-476A-8789-EDDA0A9F6366}"/>
              </a:ext>
            </a:extLst>
          </p:cNvPr>
          <p:cNvSpPr/>
          <p:nvPr/>
        </p:nvSpPr>
        <p:spPr>
          <a:xfrm>
            <a:off x="5281591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57B14E-FE42-4B0B-8D15-2FD8F996090A}"/>
              </a:ext>
            </a:extLst>
          </p:cNvPr>
          <p:cNvSpPr/>
          <p:nvPr/>
        </p:nvSpPr>
        <p:spPr>
          <a:xfrm>
            <a:off x="5822978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F3AA27-7684-4DEB-B1DD-D49CAD3D252C}"/>
              </a:ext>
            </a:extLst>
          </p:cNvPr>
          <p:cNvSpPr/>
          <p:nvPr/>
        </p:nvSpPr>
        <p:spPr>
          <a:xfrm>
            <a:off x="3657424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2E393B-3CC0-449A-B089-B7019841564E}"/>
              </a:ext>
            </a:extLst>
          </p:cNvPr>
          <p:cNvSpPr/>
          <p:nvPr/>
        </p:nvSpPr>
        <p:spPr>
          <a:xfrm>
            <a:off x="4198813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E16FEE-019C-4DDF-81B5-1F80DB05B2A5}"/>
              </a:ext>
            </a:extLst>
          </p:cNvPr>
          <p:cNvSpPr/>
          <p:nvPr/>
        </p:nvSpPr>
        <p:spPr>
          <a:xfrm>
            <a:off x="4740202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79AFAF-259D-4175-9554-2F2877202231}"/>
              </a:ext>
            </a:extLst>
          </p:cNvPr>
          <p:cNvSpPr/>
          <p:nvPr/>
        </p:nvSpPr>
        <p:spPr>
          <a:xfrm>
            <a:off x="5281591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E8A07-A366-461F-891A-C542F54C3631}"/>
              </a:ext>
            </a:extLst>
          </p:cNvPr>
          <p:cNvSpPr/>
          <p:nvPr/>
        </p:nvSpPr>
        <p:spPr>
          <a:xfrm>
            <a:off x="5822978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5FF316-0701-4322-99A4-2218F6D1DA67}"/>
              </a:ext>
            </a:extLst>
          </p:cNvPr>
          <p:cNvSpPr/>
          <p:nvPr/>
        </p:nvSpPr>
        <p:spPr>
          <a:xfrm>
            <a:off x="3657424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67DB15-61BB-4DB4-A31D-A72FA50BD2DC}"/>
              </a:ext>
            </a:extLst>
          </p:cNvPr>
          <p:cNvSpPr/>
          <p:nvPr/>
        </p:nvSpPr>
        <p:spPr>
          <a:xfrm>
            <a:off x="4198813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B30C54-FB93-401C-95C7-543F36B8416F}"/>
              </a:ext>
            </a:extLst>
          </p:cNvPr>
          <p:cNvSpPr/>
          <p:nvPr/>
        </p:nvSpPr>
        <p:spPr>
          <a:xfrm>
            <a:off x="4740202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97CD44-6CD6-4713-B786-2E223827F8B9}"/>
              </a:ext>
            </a:extLst>
          </p:cNvPr>
          <p:cNvSpPr/>
          <p:nvPr/>
        </p:nvSpPr>
        <p:spPr>
          <a:xfrm>
            <a:off x="5281591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D5B0C-D702-43DC-8ABD-1D1776D7965C}"/>
              </a:ext>
            </a:extLst>
          </p:cNvPr>
          <p:cNvSpPr/>
          <p:nvPr/>
        </p:nvSpPr>
        <p:spPr>
          <a:xfrm>
            <a:off x="5822978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87765A-B337-44B4-A3EC-3E07C24C39C7}"/>
              </a:ext>
            </a:extLst>
          </p:cNvPr>
          <p:cNvSpPr txBox="1"/>
          <p:nvPr/>
        </p:nvSpPr>
        <p:spPr>
          <a:xfrm>
            <a:off x="3753289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FDF158-B6B0-42B4-B849-48427B893E4E}"/>
              </a:ext>
            </a:extLst>
          </p:cNvPr>
          <p:cNvSpPr txBox="1"/>
          <p:nvPr/>
        </p:nvSpPr>
        <p:spPr>
          <a:xfrm>
            <a:off x="4305739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30A744-EBE2-4D16-B96C-7CC5C742345C}"/>
              </a:ext>
            </a:extLst>
          </p:cNvPr>
          <p:cNvSpPr txBox="1"/>
          <p:nvPr/>
        </p:nvSpPr>
        <p:spPr>
          <a:xfrm>
            <a:off x="4847128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F19A9B-D320-46D4-8D1C-7379991C0935}"/>
              </a:ext>
            </a:extLst>
          </p:cNvPr>
          <p:cNvSpPr txBox="1"/>
          <p:nvPr/>
        </p:nvSpPr>
        <p:spPr>
          <a:xfrm>
            <a:off x="5384214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96A73A-C6C9-4220-A820-1B8554279BB5}"/>
              </a:ext>
            </a:extLst>
          </p:cNvPr>
          <p:cNvSpPr txBox="1"/>
          <p:nvPr/>
        </p:nvSpPr>
        <p:spPr>
          <a:xfrm>
            <a:off x="5929904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D9CCC5-0AC9-499C-8665-9B26D40CED35}"/>
                  </a:ext>
                </a:extLst>
              </p:cNvPr>
              <p:cNvSpPr txBox="1"/>
              <p:nvPr/>
            </p:nvSpPr>
            <p:spPr>
              <a:xfrm>
                <a:off x="1608986" y="3992333"/>
                <a:ext cx="1971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ya_prior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D9CCC5-0AC9-499C-8665-9B26D40CE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986" y="3992333"/>
                <a:ext cx="1971171" cy="369332"/>
              </a:xfrm>
              <a:prstGeom prst="rect">
                <a:avLst/>
              </a:prstGeom>
              <a:blipFill>
                <a:blip r:embed="rId4"/>
                <a:stretch>
                  <a:fillRect l="-278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0D16E7-546C-4359-A0DC-832388086C0F}"/>
                  </a:ext>
                </a:extLst>
              </p:cNvPr>
              <p:cNvSpPr txBox="1"/>
              <p:nvPr/>
            </p:nvSpPr>
            <p:spPr>
              <a:xfrm>
                <a:off x="1541206" y="4542939"/>
                <a:ext cx="1801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ya_current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0D16E7-546C-4359-A0DC-832388086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06" y="4542939"/>
                <a:ext cx="1801060" cy="369332"/>
              </a:xfrm>
              <a:prstGeom prst="rect">
                <a:avLst/>
              </a:prstGeom>
              <a:blipFill>
                <a:blip r:embed="rId5"/>
                <a:stretch>
                  <a:fillRect l="-305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50DFAF-CEB4-4BC8-8728-CB0B451A35E8}"/>
                  </a:ext>
                </a:extLst>
              </p:cNvPr>
              <p:cNvSpPr txBox="1"/>
              <p:nvPr/>
            </p:nvSpPr>
            <p:spPr>
              <a:xfrm>
                <a:off x="1541206" y="5093545"/>
                <a:ext cx="1948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ya_next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50DFAF-CEB4-4BC8-8728-CB0B451A3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06" y="5093545"/>
                <a:ext cx="1948847" cy="369332"/>
              </a:xfrm>
              <a:prstGeom prst="rect">
                <a:avLst/>
              </a:prstGeom>
              <a:blipFill>
                <a:blip r:embed="rId6"/>
                <a:stretch>
                  <a:fillRect l="-281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68B7406-A0C3-41CF-9E63-FB3DBAAD2A6F}"/>
              </a:ext>
            </a:extLst>
          </p:cNvPr>
          <p:cNvSpPr txBox="1"/>
          <p:nvPr/>
        </p:nvSpPr>
        <p:spPr>
          <a:xfrm>
            <a:off x="3657424" y="3146694"/>
            <a:ext cx="162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Location (x)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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F39CCA-A2FD-4257-883C-C4C0E856893A}"/>
              </a:ext>
            </a:extLst>
          </p:cNvPr>
          <p:cNvSpPr txBox="1"/>
          <p:nvPr/>
        </p:nvSpPr>
        <p:spPr>
          <a:xfrm rot="5400000">
            <a:off x="661095" y="4542939"/>
            <a:ext cx="117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Time (t)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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5B5D21-96B7-48C0-B2D1-3FA1FA8652D0}"/>
                  </a:ext>
                </a:extLst>
              </p:cNvPr>
              <p:cNvSpPr txBox="1"/>
              <p:nvPr/>
            </p:nvSpPr>
            <p:spPr>
              <a:xfrm>
                <a:off x="6280178" y="3540359"/>
                <a:ext cx="1801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ym typeface="Wingdings" panose="05000000000000000000" pitchFamily="2" charset="2"/>
                  </a:rPr>
                  <a:t> </a:t>
                </a:r>
                <a:r>
                  <a:rPr lang="en-US" dirty="0"/>
                  <a:t>Index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5B5D21-96B7-48C0-B2D1-3FA1FA865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78" y="3540359"/>
                <a:ext cx="1801144" cy="369332"/>
              </a:xfrm>
              <a:prstGeom prst="rect">
                <a:avLst/>
              </a:prstGeom>
              <a:blipFill>
                <a:blip r:embed="rId7"/>
                <a:stretch>
                  <a:fillRect l="-2703" t="-11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747F04E5-DCFE-4730-B7E2-A7DD1368DF48}"/>
              </a:ext>
            </a:extLst>
          </p:cNvPr>
          <p:cNvSpPr txBox="1"/>
          <p:nvPr/>
        </p:nvSpPr>
        <p:spPr>
          <a:xfrm>
            <a:off x="4260725" y="4543792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FC1B67-29A9-4FE7-8475-1E7FF163602B}"/>
              </a:ext>
            </a:extLst>
          </p:cNvPr>
          <p:cNvSpPr txBox="1"/>
          <p:nvPr/>
        </p:nvSpPr>
        <p:spPr>
          <a:xfrm>
            <a:off x="5339200" y="4542939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BD6133-FB5F-4917-B5A5-9D58AAACA8C0}"/>
              </a:ext>
            </a:extLst>
          </p:cNvPr>
          <p:cNvSpPr txBox="1"/>
          <p:nvPr/>
        </p:nvSpPr>
        <p:spPr>
          <a:xfrm>
            <a:off x="4802114" y="3992333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0B0C5D-6319-41B0-9BC4-AB6BDC9B32C7}"/>
              </a:ext>
            </a:extLst>
          </p:cNvPr>
          <p:cNvSpPr txBox="1"/>
          <p:nvPr/>
        </p:nvSpPr>
        <p:spPr>
          <a:xfrm>
            <a:off x="4799886" y="5093545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54A5A0-B409-4C1C-A71A-4361F53F33A0}"/>
                  </a:ext>
                </a:extLst>
              </p:cNvPr>
              <p:cNvSpPr txBox="1"/>
              <p:nvPr/>
            </p:nvSpPr>
            <p:spPr>
              <a:xfrm>
                <a:off x="1165747" y="1703840"/>
                <a:ext cx="6812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54A5A0-B409-4C1C-A71A-4361F53F3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747" y="1703840"/>
                <a:ext cx="6812506" cy="276999"/>
              </a:xfrm>
              <a:prstGeom prst="rect">
                <a:avLst/>
              </a:prstGeom>
              <a:blipFill>
                <a:blip r:embed="rId8"/>
                <a:stretch>
                  <a:fillRect l="-358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1D4A566-10C1-42AB-9F15-42551F32CCDD}"/>
                  </a:ext>
                </a:extLst>
              </p:cNvPr>
              <p:cNvSpPr txBox="1"/>
              <p:nvPr/>
            </p:nvSpPr>
            <p:spPr>
              <a:xfrm>
                <a:off x="3844782" y="2156937"/>
                <a:ext cx="14544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𝐴𝑠𝑠𝑢𝑚𝑒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1D4A566-10C1-42AB-9F15-42551F32C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782" y="2156937"/>
                <a:ext cx="1454437" cy="276999"/>
              </a:xfrm>
              <a:prstGeom prst="rect">
                <a:avLst/>
              </a:prstGeom>
              <a:blipFill>
                <a:blip r:embed="rId9"/>
                <a:stretch>
                  <a:fillRect l="-3782" r="-336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784112-BF9F-436C-A4E7-177DABE30A22}"/>
                  </a:ext>
                </a:extLst>
              </p:cNvPr>
              <p:cNvSpPr txBox="1"/>
              <p:nvPr/>
            </p:nvSpPr>
            <p:spPr>
              <a:xfrm>
                <a:off x="2150536" y="2637705"/>
                <a:ext cx="50160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784112-BF9F-436C-A4E7-177DABE30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536" y="2637705"/>
                <a:ext cx="5016053" cy="276999"/>
              </a:xfrm>
              <a:prstGeom prst="rect">
                <a:avLst/>
              </a:prstGeom>
              <a:blipFill>
                <a:blip r:embed="rId10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2AB509-58D2-44D2-AB3A-82A47C54FB94}"/>
                  </a:ext>
                </a:extLst>
              </p:cNvPr>
              <p:cNvSpPr txBox="1"/>
              <p:nvPr/>
            </p:nvSpPr>
            <p:spPr>
              <a:xfrm>
                <a:off x="361344" y="2322433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2AB509-58D2-44D2-AB3A-82A47C54F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4" y="2322433"/>
                <a:ext cx="1062976" cy="1477328"/>
              </a:xfrm>
              <a:prstGeom prst="rect">
                <a:avLst/>
              </a:prstGeom>
              <a:blipFill>
                <a:blip r:embed="rId11"/>
                <a:stretch>
                  <a:fillRect l="-1714" t="-2479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428CC6FC-4834-4805-8DAA-0CED9D0387FB}"/>
              </a:ext>
            </a:extLst>
          </p:cNvPr>
          <p:cNvSpPr txBox="1"/>
          <p:nvPr/>
        </p:nvSpPr>
        <p:spPr>
          <a:xfrm>
            <a:off x="4799886" y="4542939"/>
            <a:ext cx="333375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80D6BA-B327-4791-8B75-5957FE03F8E0}"/>
              </a:ext>
            </a:extLst>
          </p:cNvPr>
          <p:cNvSpPr/>
          <p:nvPr/>
        </p:nvSpPr>
        <p:spPr>
          <a:xfrm>
            <a:off x="3490053" y="2573594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3FE04A-02A3-4A35-954F-4D2B2FE136C4}"/>
              </a:ext>
            </a:extLst>
          </p:cNvPr>
          <p:cNvSpPr/>
          <p:nvPr/>
        </p:nvSpPr>
        <p:spPr>
          <a:xfrm>
            <a:off x="4763944" y="2573594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D5E592-A674-4AAC-8CFC-B7D27F1CD138}"/>
              </a:ext>
            </a:extLst>
          </p:cNvPr>
          <p:cNvSpPr/>
          <p:nvPr/>
        </p:nvSpPr>
        <p:spPr>
          <a:xfrm>
            <a:off x="6019677" y="2584088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97C68D-E89E-4880-B2EB-153805B84784}"/>
              </a:ext>
            </a:extLst>
          </p:cNvPr>
          <p:cNvSpPr/>
          <p:nvPr/>
        </p:nvSpPr>
        <p:spPr>
          <a:xfrm>
            <a:off x="2216162" y="2581443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3A8FDA-FF67-482E-9C1D-889295A28A61}"/>
              </a:ext>
            </a:extLst>
          </p:cNvPr>
          <p:cNvSpPr/>
          <p:nvPr/>
        </p:nvSpPr>
        <p:spPr>
          <a:xfrm>
            <a:off x="6946490" y="2665926"/>
            <a:ext cx="285725" cy="248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492250C-0832-4C9F-9777-BA149C66A6C9}"/>
              </a:ext>
            </a:extLst>
          </p:cNvPr>
          <p:cNvCxnSpPr>
            <a:cxnSpLocks/>
            <a:stCxn id="5" idx="3"/>
            <a:endCxn id="33" idx="3"/>
          </p:cNvCxnSpPr>
          <p:nvPr/>
        </p:nvCxnSpPr>
        <p:spPr>
          <a:xfrm>
            <a:off x="7232215" y="2790315"/>
            <a:ext cx="432930" cy="3279796"/>
          </a:xfrm>
          <a:prstGeom prst="bentConnector3">
            <a:avLst>
              <a:gd name="adj1" fmla="val 27399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7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40" grpId="0"/>
      <p:bldP spid="41" grpId="0" animBg="1"/>
      <p:bldP spid="42" grpId="0" animBg="1"/>
      <p:bldP spid="43" grpId="0" animBg="1"/>
      <p:bldP spid="44" grpId="0" animBg="1"/>
      <p:bldP spid="48" grpId="0"/>
      <p:bldP spid="49" grpId="0"/>
      <p:bldP spid="39" grpId="0"/>
      <p:bldP spid="45" grpId="0" animBg="1"/>
      <p:bldP spid="3" grpId="0" animBg="1"/>
      <p:bldP spid="3" grpId="1" animBg="1"/>
      <p:bldP spid="46" grpId="0" animBg="1"/>
      <p:bldP spid="46" grpId="1" animBg="1"/>
      <p:bldP spid="50" grpId="0" animBg="1"/>
      <p:bldP spid="50" grpId="1" animBg="1"/>
      <p:bldP spid="53" grpId="0" animBg="1"/>
      <p:bldP spid="53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CCDE86-928F-43C0-B0DA-1B9B9E5E6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365" y="1347235"/>
            <a:ext cx="5469271" cy="5009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28E2F9-B34C-475B-9F5D-5AF161586B2A}"/>
              </a:ext>
            </a:extLst>
          </p:cNvPr>
          <p:cNvGrpSpPr/>
          <p:nvPr/>
        </p:nvGrpSpPr>
        <p:grpSpPr>
          <a:xfrm>
            <a:off x="4033684" y="138746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FCEDA5A-7673-4268-BCBB-577A0E6F1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82DEE3-D99E-4275-A795-34CBC13F76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56A263-BB34-4F47-B5A4-631BFC7C9C30}"/>
              </a:ext>
            </a:extLst>
          </p:cNvPr>
          <p:cNvGrpSpPr/>
          <p:nvPr/>
        </p:nvGrpSpPr>
        <p:grpSpPr>
          <a:xfrm>
            <a:off x="4827805" y="3059668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C8469E-38BF-4687-A0AE-9F8682F09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259358-B5FA-421E-A5D0-E896579AF9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7846BB-98DC-400C-8664-262C29321E1A}"/>
              </a:ext>
            </a:extLst>
          </p:cNvPr>
          <p:cNvGrpSpPr/>
          <p:nvPr/>
        </p:nvGrpSpPr>
        <p:grpSpPr>
          <a:xfrm>
            <a:off x="6171554" y="3529190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967E40-C189-4CBE-A95D-C3C9A17CB3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BD3F17-154B-4DC0-B2B3-C3C660BAC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9CAF6D-CA14-4F02-9F18-C8F4CD83E4A2}"/>
              </a:ext>
            </a:extLst>
          </p:cNvPr>
          <p:cNvGrpSpPr/>
          <p:nvPr/>
        </p:nvGrpSpPr>
        <p:grpSpPr>
          <a:xfrm>
            <a:off x="6630488" y="399585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C32BBE-128D-468E-B7DA-7E7AA76CD7B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C4266B-9669-4721-9ABE-2DA61B464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E88058-3640-4DFF-B559-A86590D75AD7}"/>
              </a:ext>
            </a:extLst>
          </p:cNvPr>
          <p:cNvGrpSpPr/>
          <p:nvPr/>
        </p:nvGrpSpPr>
        <p:grpSpPr>
          <a:xfrm>
            <a:off x="5124107" y="4204026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ABA8B4-A3CB-4751-A155-0E34C28641A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787FA2A-F5D1-42F4-8581-DF5019D43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5DEC86-1C87-42A9-938D-7158C5560D90}"/>
              </a:ext>
            </a:extLst>
          </p:cNvPr>
          <p:cNvGrpSpPr/>
          <p:nvPr/>
        </p:nvGrpSpPr>
        <p:grpSpPr>
          <a:xfrm>
            <a:off x="4492461" y="4412502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FCA1D1-E31D-4FD2-97E2-EB3A75949B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CCC9F5-6BF1-4D58-AB35-6B592491F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51EE6C-C31F-4606-95EB-8DE6889D914B}"/>
              </a:ext>
            </a:extLst>
          </p:cNvPr>
          <p:cNvGrpSpPr/>
          <p:nvPr/>
        </p:nvGrpSpPr>
        <p:grpSpPr>
          <a:xfrm>
            <a:off x="6864728" y="4868072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48677F-0265-4B44-B1FF-D5CFC89D6264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E8EB791-FA6F-4834-ADB8-01ADA20730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066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A6A61FD-601D-4EB3-A253-5926C21A7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713" y="1427304"/>
            <a:ext cx="5800575" cy="5063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28E2F9-B34C-475B-9F5D-5AF161586B2A}"/>
              </a:ext>
            </a:extLst>
          </p:cNvPr>
          <p:cNvGrpSpPr/>
          <p:nvPr/>
        </p:nvGrpSpPr>
        <p:grpSpPr>
          <a:xfrm>
            <a:off x="3762275" y="2462022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FCEDA5A-7673-4268-BCBB-577A0E6F1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82DEE3-D99E-4275-A795-34CBC13F76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56A263-BB34-4F47-B5A4-631BFC7C9C30}"/>
              </a:ext>
            </a:extLst>
          </p:cNvPr>
          <p:cNvGrpSpPr/>
          <p:nvPr/>
        </p:nvGrpSpPr>
        <p:grpSpPr>
          <a:xfrm>
            <a:off x="7300855" y="4500366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C8469E-38BF-4687-A0AE-9F8682F09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259358-B5FA-421E-A5D0-E896579AF9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7846BB-98DC-400C-8664-262C29321E1A}"/>
              </a:ext>
            </a:extLst>
          </p:cNvPr>
          <p:cNvGrpSpPr/>
          <p:nvPr/>
        </p:nvGrpSpPr>
        <p:grpSpPr>
          <a:xfrm>
            <a:off x="4380271" y="5238535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967E40-C189-4CBE-A95D-C3C9A17CB3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BD3F17-154B-4DC0-B2B3-C3C660BAC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9CAF6D-CA14-4F02-9F18-C8F4CD83E4A2}"/>
              </a:ext>
            </a:extLst>
          </p:cNvPr>
          <p:cNvGrpSpPr/>
          <p:nvPr/>
        </p:nvGrpSpPr>
        <p:grpSpPr>
          <a:xfrm>
            <a:off x="4292744" y="5423201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C32BBE-128D-468E-B7DA-7E7AA76CD7B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C4266B-9669-4721-9ABE-2DA61B464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E88058-3640-4DFF-B559-A86590D75AD7}"/>
              </a:ext>
            </a:extLst>
          </p:cNvPr>
          <p:cNvGrpSpPr/>
          <p:nvPr/>
        </p:nvGrpSpPr>
        <p:grpSpPr>
          <a:xfrm>
            <a:off x="4346219" y="5789516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ABA8B4-A3CB-4751-A155-0E34C28641A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787FA2A-F5D1-42F4-8581-DF5019D43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5DEC86-1C87-42A9-938D-7158C5560D90}"/>
              </a:ext>
            </a:extLst>
          </p:cNvPr>
          <p:cNvGrpSpPr/>
          <p:nvPr/>
        </p:nvGrpSpPr>
        <p:grpSpPr>
          <a:xfrm>
            <a:off x="2927907" y="6143858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FCA1D1-E31D-4FD2-97E2-EB3A75949B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CCC9F5-6BF1-4D58-AB35-6B592491F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F2E657A-691C-417F-AEB6-056DD7D6FAFB}"/>
              </a:ext>
            </a:extLst>
          </p:cNvPr>
          <p:cNvSpPr/>
          <p:nvPr/>
        </p:nvSpPr>
        <p:spPr>
          <a:xfrm>
            <a:off x="5257185" y="3700450"/>
            <a:ext cx="1373615" cy="557211"/>
          </a:xfrm>
          <a:prstGeom prst="wedgeRoundRectCallout">
            <a:avLst>
              <a:gd name="adj1" fmla="val -95288"/>
              <a:gd name="adj2" fmla="val -1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Boundary Conditions</a:t>
            </a: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A45886AC-981E-4F86-B663-C726EC14A95A}"/>
              </a:ext>
            </a:extLst>
          </p:cNvPr>
          <p:cNvSpPr/>
          <p:nvPr/>
        </p:nvSpPr>
        <p:spPr>
          <a:xfrm>
            <a:off x="5878615" y="4892183"/>
            <a:ext cx="1373615" cy="557211"/>
          </a:xfrm>
          <a:prstGeom prst="wedgeRoundRectCallout">
            <a:avLst>
              <a:gd name="adj1" fmla="val -155468"/>
              <a:gd name="adj2" fmla="val -245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Boundary Conditions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3FDE82-1CB7-41D9-97D1-4C272CF1F2C6}"/>
              </a:ext>
            </a:extLst>
          </p:cNvPr>
          <p:cNvSpPr/>
          <p:nvPr/>
        </p:nvSpPr>
        <p:spPr>
          <a:xfrm>
            <a:off x="3631040" y="3834298"/>
            <a:ext cx="345281" cy="221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F8ABA1-93F9-4E88-8C15-DD046D9EC235}"/>
              </a:ext>
            </a:extLst>
          </p:cNvPr>
          <p:cNvSpPr/>
          <p:nvPr/>
        </p:nvSpPr>
        <p:spPr>
          <a:xfrm>
            <a:off x="3458728" y="4942967"/>
            <a:ext cx="383458" cy="221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4" grpId="0" animBg="1"/>
      <p:bldP spid="6" grpId="0" animBg="1"/>
      <p:bldP spid="3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1869E3-54C1-4D21-B305-3546A74D6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5359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629A079A-1748-4271-849A-84A76DA687B9}"/>
              </a:ext>
            </a:extLst>
          </p:cNvPr>
          <p:cNvSpPr/>
          <p:nvPr/>
        </p:nvSpPr>
        <p:spPr>
          <a:xfrm>
            <a:off x="4389488" y="2626668"/>
            <a:ext cx="2068462" cy="818535"/>
          </a:xfrm>
          <a:prstGeom prst="wedgeRectCallout">
            <a:avLst>
              <a:gd name="adj1" fmla="val -72488"/>
              <a:gd name="adj2" fmla="val -675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 Gaussian initial perturbation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70046C-55D6-4B61-9E19-429574AB5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215199"/>
            <a:ext cx="1609524" cy="41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224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ECC275-7270-4A7A-8D5E-D2005E344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1086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8A562DF-ADD4-48E0-9685-C6B0203C2B21}"/>
              </a:ext>
            </a:extLst>
          </p:cNvPr>
          <p:cNvSpPr/>
          <p:nvPr/>
        </p:nvSpPr>
        <p:spPr>
          <a:xfrm>
            <a:off x="3807501" y="4206478"/>
            <a:ext cx="2068462" cy="818535"/>
          </a:xfrm>
          <a:prstGeom prst="wedgeRectCallout">
            <a:avLst>
              <a:gd name="adj1" fmla="val -82827"/>
              <a:gd name="adj2" fmla="val -5720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Reflected and</a:t>
            </a:r>
          </a:p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Inverted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30126B-A862-41A2-B943-97810D096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408700"/>
            <a:ext cx="1638095" cy="21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403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1DD482-A4AC-473C-9341-AFDCF59FA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2ECA0EB-75E0-4933-AB6B-3CD6FAD7E6C8}"/>
              </a:ext>
            </a:extLst>
          </p:cNvPr>
          <p:cNvSpPr/>
          <p:nvPr/>
        </p:nvSpPr>
        <p:spPr>
          <a:xfrm>
            <a:off x="4572000" y="4118547"/>
            <a:ext cx="2068462" cy="818535"/>
          </a:xfrm>
          <a:prstGeom prst="wedgeRectCallout">
            <a:avLst>
              <a:gd name="adj1" fmla="val -47532"/>
              <a:gd name="adj2" fmla="val -1554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 2nd Gaussian initial perturbation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42D88-36B9-48F8-B4F0-4E99E0836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21" y="1255322"/>
            <a:ext cx="1600000" cy="3714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5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A4896F-021F-42B2-AEFA-EB9E53A76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0F741-2AF1-4D88-B677-E713D684D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255322"/>
            <a:ext cx="1609524" cy="3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8867E79-D3A9-4995-B1DC-69E2E8D97E8E}"/>
              </a:ext>
            </a:extLst>
          </p:cNvPr>
          <p:cNvSpPr/>
          <p:nvPr/>
        </p:nvSpPr>
        <p:spPr>
          <a:xfrm>
            <a:off x="4750097" y="4425394"/>
            <a:ext cx="2068462" cy="818535"/>
          </a:xfrm>
          <a:prstGeom prst="wedgeRectCallout">
            <a:avLst>
              <a:gd name="adj1" fmla="val -55889"/>
              <a:gd name="adj2" fmla="val -1017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Complicated wave dynamics ensue</a:t>
            </a:r>
          </a:p>
        </p:txBody>
      </p:sp>
    </p:spTree>
    <p:extLst>
      <p:ext uri="{BB962C8B-B14F-4D97-AF65-F5344CB8AC3E}">
        <p14:creationId xmlns:p14="http://schemas.microsoft.com/office/powerpoint/2010/main" val="233728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EDE73-123C-4693-8311-AC6707FD1802}"/>
              </a:ext>
            </a:extLst>
          </p:cNvPr>
          <p:cNvGrpSpPr/>
          <p:nvPr/>
        </p:nvGrpSpPr>
        <p:grpSpPr>
          <a:xfrm>
            <a:off x="1350400" y="3926513"/>
            <a:ext cx="6443201" cy="646331"/>
            <a:chOff x="2072149" y="1864334"/>
            <a:chExt cx="644320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EAAF313-5BAB-4B9B-8054-62E0E4D61061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1351524" cy="445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EAAF313-5BAB-4B9B-8054-62E0E4D61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1351524" cy="445891"/>
                </a:xfrm>
                <a:prstGeom prst="rect">
                  <a:avLst/>
                </a:prstGeom>
                <a:blipFill>
                  <a:blip r:embed="rId3"/>
                  <a:stretch>
                    <a:fillRect l="-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09F44E-894F-426E-8BD9-5063C35521A9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Faraday's Law </a:t>
              </a:r>
              <a:r>
                <a:rPr lang="en-US" dirty="0"/>
                <a:t>– A </a:t>
              </a:r>
              <a:r>
                <a:rPr lang="en-US" i="1" dirty="0"/>
                <a:t>changing</a:t>
              </a:r>
              <a:r>
                <a:rPr lang="en-US" dirty="0"/>
                <a:t> magnetic field produces a circulating electric field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54B591-2394-41B5-ABEE-05B68F6800DF}"/>
              </a:ext>
            </a:extLst>
          </p:cNvPr>
          <p:cNvGrpSpPr/>
          <p:nvPr/>
        </p:nvGrpSpPr>
        <p:grpSpPr>
          <a:xfrm>
            <a:off x="1350400" y="4952170"/>
            <a:ext cx="6842329" cy="923330"/>
            <a:chOff x="2072149" y="2655269"/>
            <a:chExt cx="6842329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9B572F-F81F-413C-AA57-2D3AD6B13E19}"/>
                    </a:ext>
                  </a:extLst>
                </p:cNvPr>
                <p:cNvSpPr txBox="1"/>
                <p:nvPr/>
              </p:nvSpPr>
              <p:spPr>
                <a:xfrm>
                  <a:off x="2072149" y="2893989"/>
                  <a:ext cx="2228687" cy="445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9B572F-F81F-413C-AA57-2D3AD6B13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2893989"/>
                  <a:ext cx="2228687" cy="445891"/>
                </a:xfrm>
                <a:prstGeom prst="rect">
                  <a:avLst/>
                </a:prstGeom>
                <a:blipFill>
                  <a:blip r:embed="rId4"/>
                  <a:stretch>
                    <a:fillRect l="-2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A494BA-12E3-44BC-A490-B430E6196A78}"/>
                </a:ext>
              </a:extLst>
            </p:cNvPr>
            <p:cNvSpPr txBox="1"/>
            <p:nvPr/>
          </p:nvSpPr>
          <p:spPr>
            <a:xfrm>
              <a:off x="4629150" y="2655269"/>
              <a:ext cx="42853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Ampère-Maxwell Law </a:t>
              </a:r>
              <a:r>
                <a:rPr lang="en-US" dirty="0"/>
                <a:t>– A circulating  magnetic field is produced both by an electric current and a </a:t>
              </a:r>
              <a:r>
                <a:rPr lang="en-US" i="1" dirty="0"/>
                <a:t>changing</a:t>
              </a:r>
              <a:r>
                <a:rPr lang="en-US" dirty="0"/>
                <a:t> electric field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4BE2C0-4B20-4426-A3F6-90ACB2F41C3B}"/>
              </a:ext>
            </a:extLst>
          </p:cNvPr>
          <p:cNvGrpSpPr/>
          <p:nvPr/>
        </p:nvGrpSpPr>
        <p:grpSpPr>
          <a:xfrm>
            <a:off x="1350400" y="1875197"/>
            <a:ext cx="6443201" cy="923330"/>
            <a:chOff x="2072149" y="1864334"/>
            <a:chExt cx="6443201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D80113-677E-4597-9D4B-87F4BF004BAA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1021113" cy="4112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D80113-677E-4597-9D4B-87F4BF004B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1021113" cy="411266"/>
                </a:xfrm>
                <a:prstGeom prst="rect">
                  <a:avLst/>
                </a:prstGeom>
                <a:blipFill>
                  <a:blip r:embed="rId5"/>
                  <a:stretch>
                    <a:fillRect l="-838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405C0E-BF03-423E-8FF3-4A5184D849EB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Gauss's Law for Electric Fields </a:t>
              </a:r>
              <a:r>
                <a:rPr lang="en-US" dirty="0"/>
                <a:t>– Electric fields diverge from positive charges and converge on negative charges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344020-A737-40F7-B2F2-A73BD3E9E7CC}"/>
              </a:ext>
            </a:extLst>
          </p:cNvPr>
          <p:cNvGrpSpPr/>
          <p:nvPr/>
        </p:nvGrpSpPr>
        <p:grpSpPr>
          <a:xfrm>
            <a:off x="1350400" y="2900855"/>
            <a:ext cx="6443201" cy="923330"/>
            <a:chOff x="2072149" y="1864334"/>
            <a:chExt cx="6443201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BFDD17-A8BA-4F19-8A2C-F56D7018681E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984052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BFDD17-A8BA-4F19-8A2C-F56D701868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984052" cy="310598"/>
                </a:xfrm>
                <a:prstGeom prst="rect">
                  <a:avLst/>
                </a:prstGeom>
                <a:blipFill>
                  <a:blip r:embed="rId6"/>
                  <a:stretch>
                    <a:fillRect l="-8696" r="-1863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1F519-E1BB-432A-B477-1E136D4A5AF5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Gauss's Law for Magnetic Fields </a:t>
              </a:r>
              <a:r>
                <a:rPr lang="en-US" dirty="0"/>
                <a:t>– Magnetic Field lines only circulate, every source must have a sink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E334754-309F-4D54-B886-E17F39F8CFCA}"/>
              </a:ext>
            </a:extLst>
          </p:cNvPr>
          <p:cNvSpPr/>
          <p:nvPr/>
        </p:nvSpPr>
        <p:spPr>
          <a:xfrm>
            <a:off x="1295518" y="1985139"/>
            <a:ext cx="368389" cy="307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EDF5E8-EC54-C88D-9CBA-67A977F914FD}"/>
              </a:ext>
            </a:extLst>
          </p:cNvPr>
          <p:cNvSpPr/>
          <p:nvPr/>
        </p:nvSpPr>
        <p:spPr>
          <a:xfrm>
            <a:off x="1295517" y="4095981"/>
            <a:ext cx="430889" cy="307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367CE1-C135-2598-2DEA-9948316D6E0F}"/>
              </a:ext>
            </a:extLst>
          </p:cNvPr>
          <p:cNvSpPr txBox="1"/>
          <p:nvPr/>
        </p:nvSpPr>
        <p:spPr>
          <a:xfrm>
            <a:off x="969155" y="1662554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Divergence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80C598-22C5-8C8E-2C95-E3165C595F14}"/>
              </a:ext>
            </a:extLst>
          </p:cNvPr>
          <p:cNvSpPr txBox="1"/>
          <p:nvPr/>
        </p:nvSpPr>
        <p:spPr>
          <a:xfrm>
            <a:off x="1018362" y="3803012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Curl</a:t>
            </a:r>
          </a:p>
        </p:txBody>
      </p:sp>
    </p:spTree>
    <p:extLst>
      <p:ext uri="{BB962C8B-B14F-4D97-AF65-F5344CB8AC3E}">
        <p14:creationId xmlns:p14="http://schemas.microsoft.com/office/powerpoint/2010/main" val="169805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/>
              <p:nvPr/>
            </p:nvSpPr>
            <p:spPr>
              <a:xfrm>
                <a:off x="679656" y="4441292"/>
                <a:ext cx="1821426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 outer space,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56" y="4441292"/>
                <a:ext cx="1821426" cy="679930"/>
              </a:xfrm>
              <a:prstGeom prst="rect">
                <a:avLst/>
              </a:prstGeom>
              <a:blipFill>
                <a:blip r:embed="rId3"/>
                <a:stretch>
                  <a:fillRect t="-5405" b="-14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47897-B9A3-409F-BFAD-0DB67925F42E}"/>
                  </a:ext>
                </a:extLst>
              </p:cNvPr>
              <p:cNvSpPr txBox="1"/>
              <p:nvPr/>
            </p:nvSpPr>
            <p:spPr>
              <a:xfrm>
                <a:off x="3196138" y="1468581"/>
                <a:ext cx="4087594" cy="86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  <m:brk m:alnAt="1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  <m:brk m:alnAt="1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  <m:brk m:alnAt="1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47897-B9A3-409F-BFAD-0DB67925F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138" y="1468581"/>
                <a:ext cx="4087594" cy="869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6D84B-8715-4194-8AD3-290F29889FC1}"/>
                  </a:ext>
                </a:extLst>
              </p:cNvPr>
              <p:cNvSpPr txBox="1"/>
              <p:nvPr/>
            </p:nvSpPr>
            <p:spPr>
              <a:xfrm>
                <a:off x="3379493" y="2354907"/>
                <a:ext cx="3720885" cy="425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6D84B-8715-4194-8AD3-290F29889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493" y="2354907"/>
                <a:ext cx="3720885" cy="425181"/>
              </a:xfrm>
              <a:prstGeom prst="rect">
                <a:avLst/>
              </a:prstGeom>
              <a:blipFill>
                <a:blip r:embed="rId5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21D014-5E9A-438D-8747-FD9A987F43F9}"/>
                  </a:ext>
                </a:extLst>
              </p:cNvPr>
              <p:cNvSpPr txBox="1"/>
              <p:nvPr/>
            </p:nvSpPr>
            <p:spPr>
              <a:xfrm>
                <a:off x="3075037" y="2797330"/>
                <a:ext cx="4329797" cy="699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21D014-5E9A-438D-8747-FD9A987F4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037" y="2797330"/>
                <a:ext cx="4329797" cy="6994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54DD5-957E-4334-9690-3042C93E817F}"/>
                  </a:ext>
                </a:extLst>
              </p:cNvPr>
              <p:cNvSpPr txBox="1"/>
              <p:nvPr/>
            </p:nvSpPr>
            <p:spPr>
              <a:xfrm>
                <a:off x="3231088" y="3513994"/>
                <a:ext cx="4017695" cy="754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54DD5-957E-4334-9690-3042C93E8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088" y="3513994"/>
                <a:ext cx="4017695" cy="7547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E3A0D-BA8C-4178-B8E4-002057F1E627}"/>
                  </a:ext>
                </a:extLst>
              </p:cNvPr>
              <p:cNvSpPr txBox="1"/>
              <p:nvPr/>
            </p:nvSpPr>
            <p:spPr>
              <a:xfrm>
                <a:off x="4277032" y="5111157"/>
                <a:ext cx="2032194" cy="682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E3A0D-BA8C-4178-B8E4-002057F1E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032" y="5111157"/>
                <a:ext cx="2032194" cy="6825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54755F-69CD-44EC-BDAE-08818CE22B04}"/>
                  </a:ext>
                </a:extLst>
              </p:cNvPr>
              <p:cNvSpPr txBox="1"/>
              <p:nvPr/>
            </p:nvSpPr>
            <p:spPr>
              <a:xfrm>
                <a:off x="4177480" y="4411356"/>
                <a:ext cx="2231298" cy="682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54755F-69CD-44EC-BDAE-08818CE2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480" y="4411356"/>
                <a:ext cx="2231298" cy="6825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/>
              <p:nvPr/>
            </p:nvSpPr>
            <p:spPr>
              <a:xfrm>
                <a:off x="4102196" y="5943693"/>
                <a:ext cx="2381865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96" y="5943693"/>
                <a:ext cx="2381865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AC1B895-E506-417D-A793-589994EDAD8D}"/>
              </a:ext>
            </a:extLst>
          </p:cNvPr>
          <p:cNvSpPr txBox="1"/>
          <p:nvPr/>
        </p:nvSpPr>
        <p:spPr>
          <a:xfrm>
            <a:off x="628650" y="1561094"/>
            <a:ext cx="2343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Take curl of Faraday's Law, then substitute in Ampère-Maxwell Law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B68173-134E-429B-9985-E3F284294C8B}"/>
              </a:ext>
            </a:extLst>
          </p:cNvPr>
          <p:cNvSpPr txBox="1"/>
          <p:nvPr/>
        </p:nvSpPr>
        <p:spPr>
          <a:xfrm>
            <a:off x="679656" y="2962375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Apply Vector Identity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B8F900-2527-4C9F-9587-186B3C97436C}"/>
              </a:ext>
            </a:extLst>
          </p:cNvPr>
          <p:cNvSpPr txBox="1"/>
          <p:nvPr/>
        </p:nvSpPr>
        <p:spPr>
          <a:xfrm>
            <a:off x="679656" y="3568207"/>
            <a:ext cx="234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Substitute in Gauss's Law for Electric Fields 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DC44995-3DEB-434D-9B7E-CAE9785C3F91}"/>
              </a:ext>
            </a:extLst>
          </p:cNvPr>
          <p:cNvCxnSpPr>
            <a:stCxn id="12" idx="3"/>
            <a:endCxn id="14" idx="3"/>
          </p:cNvCxnSpPr>
          <p:nvPr/>
        </p:nvCxnSpPr>
        <p:spPr>
          <a:xfrm>
            <a:off x="7283732" y="1903123"/>
            <a:ext cx="121102" cy="1243918"/>
          </a:xfrm>
          <a:prstGeom prst="bentConnector3">
            <a:avLst>
              <a:gd name="adj1" fmla="val 288766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7A9BFA-33C2-4253-ABBA-091B78A433C1}"/>
              </a:ext>
            </a:extLst>
          </p:cNvPr>
          <p:cNvCxnSpPr>
            <a:cxnSpLocks/>
          </p:cNvCxnSpPr>
          <p:nvPr/>
        </p:nvCxnSpPr>
        <p:spPr>
          <a:xfrm>
            <a:off x="3318387" y="3674295"/>
            <a:ext cx="552079" cy="9897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58317-1402-432E-A3D9-838D113663F1}"/>
              </a:ext>
            </a:extLst>
          </p:cNvPr>
          <p:cNvCxnSpPr>
            <a:cxnSpLocks/>
          </p:cNvCxnSpPr>
          <p:nvPr/>
        </p:nvCxnSpPr>
        <p:spPr>
          <a:xfrm flipH="1">
            <a:off x="6664314" y="1137981"/>
            <a:ext cx="252680" cy="4246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6BBB90-3B98-47D2-AF8E-16EBBAB66B34}"/>
              </a:ext>
            </a:extLst>
          </p:cNvPr>
          <p:cNvCxnSpPr>
            <a:cxnSpLocks/>
          </p:cNvCxnSpPr>
          <p:nvPr/>
        </p:nvCxnSpPr>
        <p:spPr>
          <a:xfrm flipH="1">
            <a:off x="5207549" y="1190167"/>
            <a:ext cx="252680" cy="4246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EDF998C-9D3D-4967-A44C-A0B52A01D23A}"/>
              </a:ext>
            </a:extLst>
          </p:cNvPr>
          <p:cNvSpPr/>
          <p:nvPr/>
        </p:nvSpPr>
        <p:spPr>
          <a:xfrm>
            <a:off x="4343400" y="5877232"/>
            <a:ext cx="1965826" cy="78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C3870F-FA6E-4DC5-BDFA-7CE58B001186}"/>
              </a:ext>
            </a:extLst>
          </p:cNvPr>
          <p:cNvSpPr txBox="1"/>
          <p:nvPr/>
        </p:nvSpPr>
        <p:spPr>
          <a:xfrm>
            <a:off x="679656" y="5197302"/>
            <a:ext cx="1821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Electric &amp; Magnetic Fields propagate at same velocity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0A9246-186F-4ADF-8285-5CFC511B3385}"/>
              </a:ext>
            </a:extLst>
          </p:cNvPr>
          <p:cNvCxnSpPr>
            <a:cxnSpLocks/>
          </p:cNvCxnSpPr>
          <p:nvPr/>
        </p:nvCxnSpPr>
        <p:spPr>
          <a:xfrm flipV="1">
            <a:off x="2706329" y="4877065"/>
            <a:ext cx="171818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120B3C7-BB86-459F-8EC4-C002083991C3}"/>
              </a:ext>
            </a:extLst>
          </p:cNvPr>
          <p:cNvCxnSpPr>
            <a:cxnSpLocks/>
          </p:cNvCxnSpPr>
          <p:nvPr/>
        </p:nvCxnSpPr>
        <p:spPr>
          <a:xfrm flipV="1">
            <a:off x="2610119" y="5516162"/>
            <a:ext cx="171818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3789A92-5636-4D26-817F-3D5096E368AE}"/>
              </a:ext>
            </a:extLst>
          </p:cNvPr>
          <p:cNvSpPr/>
          <p:nvPr/>
        </p:nvSpPr>
        <p:spPr>
          <a:xfrm>
            <a:off x="6172202" y="2465517"/>
            <a:ext cx="311859" cy="217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BEDBC20-09D4-4048-AA5F-7DAD879091A5}"/>
              </a:ext>
            </a:extLst>
          </p:cNvPr>
          <p:cNvCxnSpPr>
            <a:cxnSpLocks/>
            <a:stCxn id="30" idx="2"/>
            <a:endCxn id="3" idx="0"/>
          </p:cNvCxnSpPr>
          <p:nvPr/>
        </p:nvCxnSpPr>
        <p:spPr>
          <a:xfrm rot="16200000" flipH="1">
            <a:off x="4896810" y="1034195"/>
            <a:ext cx="515020" cy="2347623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1DD38FF-EA39-41DE-AC15-6ED489B39F72}"/>
              </a:ext>
            </a:extLst>
          </p:cNvPr>
          <p:cNvSpPr/>
          <p:nvPr/>
        </p:nvSpPr>
        <p:spPr>
          <a:xfrm>
            <a:off x="3683985" y="1733368"/>
            <a:ext cx="593047" cy="217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A5ACD-57EF-45FF-A469-916F836A769A}"/>
              </a:ext>
            </a:extLst>
          </p:cNvPr>
          <p:cNvSpPr txBox="1"/>
          <p:nvPr/>
        </p:nvSpPr>
        <p:spPr>
          <a:xfrm>
            <a:off x="770915" y="2487751"/>
            <a:ext cx="199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This is a vector identity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D5F082-AE08-4A9B-9DC3-FBBBA1931EF7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2767175" y="2567498"/>
            <a:ext cx="612318" cy="74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78A80E1-CDF5-93A6-9B0A-BAC6B10F3705}"/>
              </a:ext>
            </a:extLst>
          </p:cNvPr>
          <p:cNvSpPr/>
          <p:nvPr/>
        </p:nvSpPr>
        <p:spPr>
          <a:xfrm>
            <a:off x="4842461" y="2437524"/>
            <a:ext cx="288339" cy="2482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B09816-28B1-655A-4040-1B7A31B5B64D}"/>
              </a:ext>
            </a:extLst>
          </p:cNvPr>
          <p:cNvSpPr txBox="1"/>
          <p:nvPr/>
        </p:nvSpPr>
        <p:spPr>
          <a:xfrm>
            <a:off x="7712696" y="2407783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Laplacian</a:t>
            </a:r>
          </a:p>
        </p:txBody>
      </p:sp>
    </p:spTree>
    <p:extLst>
      <p:ext uri="{BB962C8B-B14F-4D97-AF65-F5344CB8AC3E}">
        <p14:creationId xmlns:p14="http://schemas.microsoft.com/office/powerpoint/2010/main" val="232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6" grpId="0"/>
      <p:bldP spid="14" grpId="0"/>
      <p:bldP spid="18" grpId="0"/>
      <p:bldP spid="19" grpId="0"/>
      <p:bldP spid="20" grpId="0"/>
      <p:bldP spid="21" grpId="0"/>
      <p:bldP spid="23" grpId="0"/>
      <p:bldP spid="24" grpId="0"/>
      <p:bldP spid="26" grpId="0"/>
      <p:bldP spid="39" grpId="0" animBg="1"/>
      <p:bldP spid="40" grpId="0"/>
      <p:bldP spid="6" grpId="0"/>
      <p:bldP spid="8" grpId="0" animBg="1"/>
      <p:bldP spid="3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6618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/>
              <p:nvPr/>
            </p:nvSpPr>
            <p:spPr>
              <a:xfrm>
                <a:off x="366399" y="5335226"/>
                <a:ext cx="27639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 travel faster than light, </a:t>
                </a:r>
                <a:r>
                  <a:rPr lang="en-US" i="1" dirty="0">
                    <a:solidFill>
                      <a:srgbClr val="7030A0"/>
                    </a:solidFill>
                  </a:rPr>
                  <a:t>simply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reduce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!! </a:t>
                </a:r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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99" y="5335226"/>
                <a:ext cx="2763944" cy="923330"/>
              </a:xfrm>
              <a:prstGeom prst="rect">
                <a:avLst/>
              </a:prstGeom>
              <a:blipFill>
                <a:blip r:embed="rId3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/>
              <p:nvPr/>
            </p:nvSpPr>
            <p:spPr>
              <a:xfrm>
                <a:off x="3381067" y="1610915"/>
                <a:ext cx="2381865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67" y="1610915"/>
                <a:ext cx="2381865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C686D4-9164-4CCD-8049-66C41109C75A}"/>
                  </a:ext>
                </a:extLst>
              </p:cNvPr>
              <p:cNvSpPr txBox="1"/>
              <p:nvPr/>
            </p:nvSpPr>
            <p:spPr>
              <a:xfrm>
                <a:off x="3745715" y="2484704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C686D4-9164-4CCD-8049-66C41109C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15" y="2484704"/>
                <a:ext cx="1652568" cy="627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16FD63-A708-4348-8A5C-23D61FFDF4D7}"/>
                  </a:ext>
                </a:extLst>
              </p:cNvPr>
              <p:cNvSpPr txBox="1"/>
              <p:nvPr/>
            </p:nvSpPr>
            <p:spPr>
              <a:xfrm>
                <a:off x="3381066" y="3338359"/>
                <a:ext cx="2381865" cy="611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16FD63-A708-4348-8A5C-23D61FFDF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66" y="3338359"/>
                <a:ext cx="2381865" cy="6118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831D1C-F640-451F-B131-9FA425B015C4}"/>
                  </a:ext>
                </a:extLst>
              </p:cNvPr>
              <p:cNvSpPr txBox="1"/>
              <p:nvPr/>
            </p:nvSpPr>
            <p:spPr>
              <a:xfrm>
                <a:off x="3524861" y="4192014"/>
                <a:ext cx="2094273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831D1C-F640-451F-B131-9FA425B01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1" y="4192014"/>
                <a:ext cx="2094273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505004-CBCB-417E-9208-04D0F10B6257}"/>
                  </a:ext>
                </a:extLst>
              </p:cNvPr>
              <p:cNvSpPr txBox="1"/>
              <p:nvPr/>
            </p:nvSpPr>
            <p:spPr>
              <a:xfrm>
                <a:off x="5820083" y="4230725"/>
                <a:ext cx="3166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1.256637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505004-CBCB-417E-9208-04D0F10B6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83" y="4230725"/>
                <a:ext cx="3166520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4634CB-4270-473E-94B8-86D19AD6E85A}"/>
                  </a:ext>
                </a:extLst>
              </p:cNvPr>
              <p:cNvSpPr txBox="1"/>
              <p:nvPr/>
            </p:nvSpPr>
            <p:spPr>
              <a:xfrm>
                <a:off x="5820083" y="4666244"/>
                <a:ext cx="33331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=8.8541878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4634CB-4270-473E-94B8-86D19AD6E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83" y="4666244"/>
                <a:ext cx="3333134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AFC2D-161D-4E41-8694-854238739FAF}"/>
                  </a:ext>
                </a:extLst>
              </p:cNvPr>
              <p:cNvSpPr txBox="1"/>
              <p:nvPr/>
            </p:nvSpPr>
            <p:spPr>
              <a:xfrm>
                <a:off x="3220680" y="5543344"/>
                <a:ext cx="45756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=2.9979×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 (Speed of Light)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AFC2D-161D-4E41-8694-85423873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680" y="5543344"/>
                <a:ext cx="4575686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4F5711-8D8F-4D00-AA9C-1101F81521AF}"/>
              </a:ext>
            </a:extLst>
          </p:cNvPr>
          <p:cNvSpPr txBox="1"/>
          <p:nvPr/>
        </p:nvSpPr>
        <p:spPr>
          <a:xfrm>
            <a:off x="411848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5838BB-A6E5-4AD0-8357-1F3037E2CA31}"/>
              </a:ext>
            </a:extLst>
          </p:cNvPr>
          <p:cNvGrpSpPr/>
          <p:nvPr/>
        </p:nvGrpSpPr>
        <p:grpSpPr>
          <a:xfrm>
            <a:off x="748295" y="1361076"/>
            <a:ext cx="1873044" cy="2418615"/>
            <a:chOff x="6752919" y="1265502"/>
            <a:chExt cx="1873044" cy="24186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F12165-441A-48C5-B3BD-0200DD86E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63157" y="1265502"/>
              <a:ext cx="1652569" cy="198707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E9DAF9-8756-42D2-A573-809F92017092}"/>
                </a:ext>
              </a:extLst>
            </p:cNvPr>
            <p:cNvSpPr txBox="1"/>
            <p:nvPr/>
          </p:nvSpPr>
          <p:spPr>
            <a:xfrm>
              <a:off x="6752919" y="3160897"/>
              <a:ext cx="18730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James Clerk Maxwell</a:t>
              </a:r>
            </a:p>
            <a:p>
              <a:pPr algn="ctr"/>
              <a:r>
                <a:rPr lang="en-US" sz="1400" dirty="0"/>
                <a:t>(1831-1879)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680427-EA2C-4A78-B9EE-32B1F4A42D28}"/>
              </a:ext>
            </a:extLst>
          </p:cNvPr>
          <p:cNvGrpSpPr/>
          <p:nvPr/>
        </p:nvGrpSpPr>
        <p:grpSpPr>
          <a:xfrm>
            <a:off x="6550128" y="1520441"/>
            <a:ext cx="1873044" cy="2227898"/>
            <a:chOff x="532973" y="1462712"/>
            <a:chExt cx="1873044" cy="222789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7647DCF-2E27-4039-9E03-C6738225D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9253" y="1462712"/>
              <a:ext cx="1057378" cy="162772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65E592-FFA0-4CC5-82B2-B3DC58FD4E01}"/>
                </a:ext>
              </a:extLst>
            </p:cNvPr>
            <p:cNvSpPr txBox="1"/>
            <p:nvPr/>
          </p:nvSpPr>
          <p:spPr>
            <a:xfrm>
              <a:off x="532973" y="3167390"/>
              <a:ext cx="18730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Oliver Heaviside</a:t>
              </a:r>
            </a:p>
            <a:p>
              <a:pPr algn="ctr"/>
              <a:r>
                <a:rPr lang="en-US" sz="1400" dirty="0"/>
                <a:t>(1850-1925)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1F3AA0-B94F-44A6-82CB-85EB63C9F96D}"/>
                  </a:ext>
                </a:extLst>
              </p:cNvPr>
              <p:cNvSpPr txBox="1"/>
              <p:nvPr/>
            </p:nvSpPr>
            <p:spPr>
              <a:xfrm>
                <a:off x="257159" y="4246114"/>
                <a:ext cx="34885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𝑀𝑎𝑔𝑛𝑒𝑡𝑖𝑐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𝐹𝑖𝑒𝑙𝑑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𝑃𝑒𝑟𝑚𝑒𝑎𝑏𝑖𝑙𝑖𝑡𝑦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1F3AA0-B94F-44A6-82CB-85EB63C9F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9" y="4246114"/>
                <a:ext cx="3488556" cy="338554"/>
              </a:xfrm>
              <a:prstGeom prst="rect">
                <a:avLst/>
              </a:prstGeom>
              <a:blipFill>
                <a:blip r:embed="rId1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5C6245-ADF4-4AAD-8FCA-D5789923849F}"/>
                  </a:ext>
                </a:extLst>
              </p:cNvPr>
              <p:cNvSpPr txBox="1"/>
              <p:nvPr/>
            </p:nvSpPr>
            <p:spPr>
              <a:xfrm>
                <a:off x="257159" y="4681633"/>
                <a:ext cx="34885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𝐸𝑙𝑒𝑐𝑡𝑟𝑖𝑐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𝐹𝑖𝑒𝑙𝑑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𝑃𝑒𝑟𝑚𝑖𝑡𝑡𝑖𝑣𝑖𝑡𝑦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5C6245-ADF4-4AAD-8FCA-D57899238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9" y="4681633"/>
                <a:ext cx="3488556" cy="338554"/>
              </a:xfrm>
              <a:prstGeom prst="rect">
                <a:avLst/>
              </a:prstGeom>
              <a:blipFill>
                <a:blip r:embed="rId1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25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5" grpId="0"/>
      <p:bldP spid="17" grpId="0"/>
      <p:bldP spid="22" grpId="0"/>
      <p:bldP spid="23" grpId="0"/>
      <p:bldP spid="24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5311</TotalTime>
  <Words>4834</Words>
  <Application>Microsoft Office PowerPoint</Application>
  <PresentationFormat>On-screen Show (4:3)</PresentationFormat>
  <Paragraphs>905</Paragraphs>
  <Slides>105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12 – Goals</vt:lpstr>
      <vt:lpstr>Session 12 – Goals</vt:lpstr>
      <vt:lpstr>Pascal's Triangle &amp; Combinations</vt:lpstr>
      <vt:lpstr>Polynomial Expansion</vt:lpstr>
      <vt:lpstr>Newton's Generalized Binomial Theorem</vt:lpstr>
      <vt:lpstr>Newton's Generalized Binomial Theorem</vt:lpstr>
      <vt:lpstr>Open binomial_sqrt.py</vt:lpstr>
      <vt:lpstr>View binomial_sqrt.py</vt:lpstr>
      <vt:lpstr>View binomial_sqrt.py</vt:lpstr>
      <vt:lpstr>Run binomial_sqrt.py</vt:lpstr>
      <vt:lpstr>Convergence of Binomial Expansions</vt:lpstr>
      <vt:lpstr>Open newton_binomial.py</vt:lpstr>
      <vt:lpstr>Run newton_binomial.py</vt:lpstr>
      <vt:lpstr>From  Binomial Theorem to Calculus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From  Binomial Theorem to Calculus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Open taylor_series.py</vt:lpstr>
      <vt:lpstr>Run taylor_series.py</vt:lpstr>
      <vt:lpstr>Edit then Run taylor_series.py</vt:lpstr>
      <vt:lpstr>Euler's Formula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Known Wave Aliasing</vt:lpstr>
      <vt:lpstr>Open nyquist_known.ipynb</vt:lpstr>
      <vt:lpstr>Run Cell 1 - nyquist_known.ipynb</vt:lpstr>
      <vt:lpstr>Run Cell 2 - nyquist_known.ipynb</vt:lpstr>
      <vt:lpstr>Run Cell 3 - nyquist_known.ipynb</vt:lpstr>
      <vt:lpstr>Run Cell 4 - nyquist_known.ipynb</vt:lpstr>
      <vt:lpstr>Run Cell 5 - nyquist_known.ipynb</vt:lpstr>
      <vt:lpstr>Run Cell 6 - nyquist_known.ipynb</vt:lpstr>
      <vt:lpstr>Run Cell 7 - nyquist_known.ipynb</vt:lpstr>
      <vt:lpstr>Nyquist Sampling Theorem</vt:lpstr>
      <vt:lpstr>Unknown Wave Aliasing</vt:lpstr>
      <vt:lpstr>Run Cell 1 - nyquist_unknown.ipynb</vt:lpstr>
      <vt:lpstr>Nyquist Sampling Theorem</vt:lpstr>
      <vt:lpstr>Run Cell 2 - nyquist_unknown.ipynb</vt:lpstr>
      <vt:lpstr>Nyquist Sampling Theorem</vt:lpstr>
      <vt:lpstr>Run Cell 3 - nyquist_unknown.ipynb</vt:lpstr>
      <vt:lpstr>Nyquist Sampling Theorem</vt:lpstr>
      <vt:lpstr>View Cell 3 - nyquist_unknown.ipynb</vt:lpstr>
      <vt:lpstr>Travelling Waves &amp; Superposition</vt:lpstr>
      <vt:lpstr>Travelling Waves &amp; Superposition</vt:lpstr>
      <vt:lpstr>Open travelling_waves.ipynb</vt:lpstr>
      <vt:lpstr>View Cell 1 - travelling_waves.ipynb</vt:lpstr>
      <vt:lpstr>View Cell 1 - travelling_waves.ipynb</vt:lpstr>
      <vt:lpstr>View Cell 1 - travelling_waves.ipynb</vt:lpstr>
      <vt:lpstr>Run Cell 1 - travelling_waves.ipynb</vt:lpstr>
      <vt:lpstr>Run Cell 2 - travelling_waves.ipynb</vt:lpstr>
      <vt:lpstr>Run Cell 3 - travelling_waves.ipynb</vt:lpstr>
      <vt:lpstr>Run Cell 4 - travelling_waves.ipynb</vt:lpstr>
      <vt:lpstr>Run Cell 5 - travelling_waves.ipynb</vt:lpstr>
      <vt:lpstr>Run Cell 6 - travelling_waves.ipynb</vt:lpstr>
      <vt:lpstr>Run Cell 7 - travelling_waves.ipynb</vt:lpstr>
      <vt:lpstr>Classic Wave Equation</vt:lpstr>
      <vt:lpstr>Classic Wave Equation</vt:lpstr>
      <vt:lpstr>Classic Wave Equation</vt:lpstr>
      <vt:lpstr>Classic Wave Equation</vt:lpstr>
      <vt:lpstr>Classic Wave Equation</vt:lpstr>
      <vt:lpstr>PDEs Related to Wave Equation</vt:lpstr>
      <vt:lpstr>Mechanical Waves On a String</vt:lpstr>
      <vt:lpstr>Finite Differences with Partial Derivatives</vt:lpstr>
      <vt:lpstr>Finite Differences with Partial Derivatives</vt:lpstr>
      <vt:lpstr>Finite Differences with Partial Derivatives</vt:lpstr>
      <vt:lpstr>Finite Differences with Partial Derivatives</vt:lpstr>
      <vt:lpstr>Open string_waves.ipynb</vt:lpstr>
      <vt:lpstr>View string_waves.ipynb</vt:lpstr>
      <vt:lpstr>Run Cell 1 - string_waves.ipynb</vt:lpstr>
      <vt:lpstr>Run Cell 2 - string_waves.ipynb</vt:lpstr>
      <vt:lpstr>Run Cell 3 - string_waves.ipynb</vt:lpstr>
      <vt:lpstr>Run Cell 4 - string_waves.ipynb</vt:lpstr>
      <vt:lpstr>Electromagnetic Waves</vt:lpstr>
      <vt:lpstr>Electromagnetic Waves</vt:lpstr>
      <vt:lpstr>Electromagnetic Waves</vt:lpstr>
      <vt:lpstr>Session 12 – Now You Know…</vt:lpstr>
      <vt:lpstr>Session 12 – Now You Know…</vt:lpstr>
      <vt:lpstr>Task 12-01</vt:lpstr>
      <vt:lpstr>Task 12-01</vt:lpstr>
      <vt:lpstr>Task 12-01</vt:lpstr>
      <vt:lpstr>Task 12-02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846</cp:revision>
  <cp:lastPrinted>2022-06-15T02:26:32Z</cp:lastPrinted>
  <dcterms:created xsi:type="dcterms:W3CDTF">2014-09-21T17:58:26Z</dcterms:created>
  <dcterms:modified xsi:type="dcterms:W3CDTF">2022-06-15T05:28:21Z</dcterms:modified>
</cp:coreProperties>
</file>